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0" r:id="rId2"/>
  </p:sldMasterIdLst>
  <p:notesMasterIdLst>
    <p:notesMasterId r:id="rId34"/>
  </p:notesMasterIdLst>
  <p:handoutMasterIdLst>
    <p:handoutMasterId r:id="rId35"/>
  </p:handoutMasterIdLst>
  <p:sldIdLst>
    <p:sldId id="256" r:id="rId3"/>
    <p:sldId id="510" r:id="rId4"/>
    <p:sldId id="439" r:id="rId5"/>
    <p:sldId id="438" r:id="rId6"/>
    <p:sldId id="429" r:id="rId7"/>
    <p:sldId id="472" r:id="rId8"/>
    <p:sldId id="430" r:id="rId9"/>
    <p:sldId id="502" r:id="rId10"/>
    <p:sldId id="491" r:id="rId11"/>
    <p:sldId id="503" r:id="rId12"/>
    <p:sldId id="504" r:id="rId13"/>
    <p:sldId id="505" r:id="rId14"/>
    <p:sldId id="378" r:id="rId15"/>
    <p:sldId id="379" r:id="rId16"/>
    <p:sldId id="381" r:id="rId17"/>
    <p:sldId id="382" r:id="rId18"/>
    <p:sldId id="384" r:id="rId19"/>
    <p:sldId id="509" r:id="rId20"/>
    <p:sldId id="511" r:id="rId21"/>
    <p:sldId id="514" r:id="rId22"/>
    <p:sldId id="448" r:id="rId23"/>
    <p:sldId id="500" r:id="rId24"/>
    <p:sldId id="515" r:id="rId25"/>
    <p:sldId id="516" r:id="rId26"/>
    <p:sldId id="517" r:id="rId27"/>
    <p:sldId id="422" r:id="rId28"/>
    <p:sldId id="507" r:id="rId29"/>
    <p:sldId id="512" r:id="rId30"/>
    <p:sldId id="513" r:id="rId31"/>
    <p:sldId id="521" r:id="rId32"/>
    <p:sldId id="449"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6C6"/>
    <a:srgbClr val="2611C5"/>
    <a:srgbClr val="FFCC29"/>
    <a:srgbClr val="170A74"/>
    <a:srgbClr val="73B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7" autoAdjust="0"/>
    <p:restoredTop sz="86368" autoAdjust="0"/>
  </p:normalViewPr>
  <p:slideViewPr>
    <p:cSldViewPr>
      <p:cViewPr varScale="1">
        <p:scale>
          <a:sx n="108" d="100"/>
          <a:sy n="108" d="100"/>
        </p:scale>
        <p:origin x="-984" y="-78"/>
      </p:cViewPr>
      <p:guideLst>
        <p:guide orient="horz" pos="2160"/>
        <p:guide pos="2880"/>
      </p:guideLst>
    </p:cSldViewPr>
  </p:slideViewPr>
  <p:outlineViewPr>
    <p:cViewPr>
      <p:scale>
        <a:sx n="33" d="100"/>
        <a:sy n="33" d="100"/>
      </p:scale>
      <p:origin x="0" y="2592"/>
    </p:cViewPr>
  </p:outlineViewPr>
  <p:notesTextViewPr>
    <p:cViewPr>
      <p:scale>
        <a:sx n="100" d="100"/>
        <a:sy n="100" d="100"/>
      </p:scale>
      <p:origin x="0" y="0"/>
    </p:cViewPr>
  </p:notesTextViewPr>
  <p:sorterViewPr>
    <p:cViewPr>
      <p:scale>
        <a:sx n="79" d="100"/>
        <a:sy n="79" d="100"/>
      </p:scale>
      <p:origin x="0" y="0"/>
    </p:cViewPr>
  </p:sorterViewPr>
  <p:notesViewPr>
    <p:cSldViewPr>
      <p:cViewPr varScale="1">
        <p:scale>
          <a:sx n="73" d="100"/>
          <a:sy n="73" d="100"/>
        </p:scale>
        <p:origin x="-270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24CC617-14E7-471D-9365-D51AB7587948}" type="datetimeFigureOut">
              <a:rPr lang="en-US"/>
              <a:pPr>
                <a:defRPr/>
              </a:pPr>
              <a:t>8/11/2014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7231304-C98D-4153-9B38-C6BAE1FE9CF4}" type="slidenum">
              <a:rPr lang="en-US"/>
              <a:pPr>
                <a:defRPr/>
              </a:pPr>
              <a:t>‹#›</a:t>
            </a:fld>
            <a:endParaRPr lang="en-US" dirty="0"/>
          </a:p>
        </p:txBody>
      </p:sp>
    </p:spTree>
    <p:extLst>
      <p:ext uri="{BB962C8B-B14F-4D97-AF65-F5344CB8AC3E}">
        <p14:creationId xmlns:p14="http://schemas.microsoft.com/office/powerpoint/2010/main" val="137227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173BA95-3FDA-457A-AA98-7AC57F66DCBF}" type="datetimeFigureOut">
              <a:rPr lang="en-US"/>
              <a:pPr>
                <a:defRPr/>
              </a:pPr>
              <a:t>8/11/2014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ECC74D4-1EFF-4EE3-A17C-6C05B04CB9C6}" type="slidenum">
              <a:rPr lang="en-US"/>
              <a:pPr>
                <a:defRPr/>
              </a:pPr>
              <a:t>‹#›</a:t>
            </a:fld>
            <a:endParaRPr lang="en-US" dirty="0"/>
          </a:p>
        </p:txBody>
      </p:sp>
    </p:spTree>
    <p:extLst>
      <p:ext uri="{BB962C8B-B14F-4D97-AF65-F5344CB8AC3E}">
        <p14:creationId xmlns:p14="http://schemas.microsoft.com/office/powerpoint/2010/main" val="346358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Dutch </a:t>
            </a:r>
            <a:r>
              <a:rPr lang="en-US" dirty="0" err="1" smtClean="0"/>
              <a:t>Deltaworks</a:t>
            </a:r>
            <a:r>
              <a:rPr lang="en-US" dirty="0" smtClean="0"/>
              <a:t> – combines dams and flood gates (illustrated in slide) to form a coastal spine.  Offers</a:t>
            </a:r>
            <a:r>
              <a:rPr lang="en-US" baseline="0" dirty="0" smtClean="0"/>
              <a:t> protection to numerous low-lying communities.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the Dutch lead, we can now</a:t>
            </a:r>
            <a:r>
              <a:rPr lang="en-US" baseline="0" dirty="0" smtClean="0"/>
              <a:t> design Gate systems that protect from surge but also provide needed circulation when open</a:t>
            </a:r>
            <a:endParaRPr lang="en-US" dirty="0"/>
          </a:p>
        </p:txBody>
      </p:sp>
      <p:sp>
        <p:nvSpPr>
          <p:cNvPr id="4" name="Slide Number Placeholder 3"/>
          <p:cNvSpPr>
            <a:spLocks noGrp="1"/>
          </p:cNvSpPr>
          <p:nvPr>
            <p:ph type="sldNum" sz="quarter" idx="10"/>
          </p:nvPr>
        </p:nvSpPr>
        <p:spPr/>
        <p:txBody>
          <a:bodyPr/>
          <a:lstStyle/>
          <a:p>
            <a:pPr>
              <a:defRPr/>
            </a:pPr>
            <a:fld id="{2ECC74D4-1EFF-4EE3-A17C-6C05B04CB9C6}" type="slidenum">
              <a:rPr lang="en-US" smtClean="0">
                <a:solidFill>
                  <a:prstClr val="black"/>
                </a:solidFill>
              </a:rPr>
              <a:pPr>
                <a:defRPr/>
              </a:pPr>
              <a:t>12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critical need is to stop the surge at the coast – this protects the entire Bay area</a:t>
            </a:r>
          </a:p>
          <a:p>
            <a:r>
              <a:rPr lang="en-US" dirty="0" smtClean="0"/>
              <a:t>1. Protects from catastrophic overflows and </a:t>
            </a:r>
          </a:p>
          <a:p>
            <a:r>
              <a:rPr lang="en-US" dirty="0" smtClean="0"/>
              <a:t>2. Doesn’t allow the ocean surge into the Bay which in turn prevents massive internal surges</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56EF0A-0F87-416A-B323-881BDE252C72}" type="slidenum">
              <a:rPr lang="en-US" smtClean="0">
                <a:latin typeface="Arial" pitchFamily="34" charset="0"/>
                <a:cs typeface="Arial" pitchFamily="34" charset="0"/>
              </a:rPr>
              <a:pPr/>
              <a:t>13</a:t>
            </a:fld>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critical need is to stop the surge at the coast – this protects the entire Bay area</a:t>
            </a:r>
          </a:p>
          <a:p>
            <a:r>
              <a:rPr lang="en-US" smtClean="0"/>
              <a:t>1. Protects from catastrophic overflows and </a:t>
            </a:r>
          </a:p>
          <a:p>
            <a:r>
              <a:rPr lang="en-US" smtClean="0"/>
              <a:t>2. Doesn’t allow the ocean surge into the Bay which in turn prevents massive internal surges</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56EF0A-0F87-416A-B323-881BDE252C72}" type="slidenum">
              <a:rPr lang="en-US" smtClean="0">
                <a:latin typeface="Arial" pitchFamily="34" charset="0"/>
                <a:cs typeface="Arial" pitchFamily="34" charset="0"/>
              </a:rPr>
              <a:pPr/>
              <a:t>14</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critical need is to stop the surge at the coast – this protects the entire Bay area</a:t>
            </a:r>
          </a:p>
          <a:p>
            <a:r>
              <a:rPr lang="en-US" dirty="0" smtClean="0"/>
              <a:t>1. Protects from catastrophic overflows and </a:t>
            </a:r>
          </a:p>
          <a:p>
            <a:r>
              <a:rPr lang="en-US" dirty="0" smtClean="0"/>
              <a:t>2. Doesn’t allow the ocean surge into the Bay which in turn prevents massive internal surges</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56EF0A-0F87-416A-B323-881BDE252C72}" type="slidenum">
              <a:rPr lang="en-US" smtClean="0">
                <a:latin typeface="Arial" pitchFamily="34" charset="0"/>
                <a:cs typeface="Arial" pitchFamily="34" charset="0"/>
              </a:rPr>
              <a:pPr/>
              <a:t>15</a:t>
            </a:fld>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ECC74D4-1EFF-4EE3-A17C-6C05B04CB9C6}" type="slidenum">
              <a:rPr lang="en-US" smtClean="0"/>
              <a:pPr>
                <a:defRPr/>
              </a:pPr>
              <a:t>16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San</a:t>
            </a:r>
            <a:r>
              <a:rPr lang="en-US" baseline="0" dirty="0" smtClean="0"/>
              <a:t> Luis Pass has only small boat traffic so gate design straightforward</a:t>
            </a:r>
          </a:p>
          <a:p>
            <a:r>
              <a:rPr lang="en-US" baseline="0" dirty="0" smtClean="0"/>
              <a:t>Bolivar Roads needs a more comprehensive solution</a:t>
            </a:r>
            <a:endParaRPr lang="en-US" dirty="0"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56EF0A-0F87-416A-B323-881BDE252C72}" type="slidenum">
              <a:rPr lang="en-US" smtClean="0">
                <a:latin typeface="Arial" pitchFamily="34" charset="0"/>
                <a:cs typeface="Arial" pitchFamily="34" charset="0"/>
              </a:rPr>
              <a:pPr/>
              <a:t>17</a:t>
            </a:fld>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Hurricane</a:t>
            </a:r>
            <a:r>
              <a:rPr lang="en-US" baseline="0" dirty="0" smtClean="0"/>
              <a:t> surge barriers can employ much different designs than river levees which must work of days or even weeks or flood barriers that protect  areas below sea level.  If the Ike dike leaks the water will just run into Galveston Bay which would act like a very large holding pond</a:t>
            </a:r>
            <a:r>
              <a:rPr lang="en-US" baseline="0" smtClean="0"/>
              <a:t>.  </a:t>
            </a:r>
            <a:endParaRPr lang="en-US" dirty="0"/>
          </a:p>
        </p:txBody>
      </p:sp>
      <p:sp>
        <p:nvSpPr>
          <p:cNvPr id="4" name="Slide Number Placeholder 3"/>
          <p:cNvSpPr>
            <a:spLocks noGrp="1"/>
          </p:cNvSpPr>
          <p:nvPr>
            <p:ph type="sldNum" sz="quarter" idx="10"/>
          </p:nvPr>
        </p:nvSpPr>
        <p:spPr/>
        <p:txBody>
          <a:bodyPr/>
          <a:lstStyle/>
          <a:p>
            <a:pPr>
              <a:defRPr/>
            </a:pPr>
            <a:fld id="{2ECC74D4-1EFF-4EE3-A17C-6C05B04CB9C6}" type="slidenum">
              <a:rPr lang="en-US" smtClean="0"/>
              <a:pPr>
                <a:defRPr/>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pPr>
              <a:defRPr/>
            </a:pPr>
            <a:fld id="{4C995E2C-C13A-4146-848E-967A80E6C4DA}" type="datetimeFigureOut">
              <a:rPr lang="en-US" smtClean="0"/>
              <a:pPr>
                <a:defRPr/>
              </a:pPr>
              <a:t>8/11/2014</a:t>
            </a:fld>
            <a:endParaRPr lang="en-US" dirty="0"/>
          </a:p>
        </p:txBody>
      </p:sp>
      <p:sp>
        <p:nvSpPr>
          <p:cNvPr id="23" name="Slide Number Placeholder 22"/>
          <p:cNvSpPr>
            <a:spLocks noGrp="1"/>
          </p:cNvSpPr>
          <p:nvPr>
            <p:ph type="sldNum" sz="quarter" idx="11"/>
          </p:nvPr>
        </p:nvSpPr>
        <p:spPr/>
        <p:txBody>
          <a:bodyPr/>
          <a:lstStyle/>
          <a:p>
            <a:pPr>
              <a:defRPr/>
            </a:pPr>
            <a:fld id="{FC21563E-225B-4674-A4A0-2FA79220C4BB}" type="slidenum">
              <a:rPr lang="en-US" smtClean="0"/>
              <a:pPr>
                <a:defRPr/>
              </a:pPr>
              <a:t>‹#›</a:t>
            </a:fld>
            <a:endParaRPr lang="en-US" dirty="0"/>
          </a:p>
        </p:txBody>
      </p:sp>
      <p:sp>
        <p:nvSpPr>
          <p:cNvPr id="24" name="Footer Placeholder 23"/>
          <p:cNvSpPr>
            <a:spLocks noGrp="1"/>
          </p:cNvSpPr>
          <p:nvPr>
            <p:ph type="ftr" sz="quarter" idx="12"/>
          </p:nvPr>
        </p:nvSpPr>
        <p:spPr/>
        <p:txBody>
          <a:bodyPr/>
          <a:lstStyle/>
          <a:p>
            <a:pPr>
              <a:defRPr/>
            </a:pPr>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4E3EE0B-9964-415A-8AC5-0ACCA0EB4BFF}" type="datetimeFigureOut">
              <a:rPr lang="en-US" smtClean="0"/>
              <a:pPr>
                <a:defRPr/>
              </a:pPr>
              <a:t>8/11/2014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360A11-C6FF-47A2-AC99-00F130293FF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4D3320-820F-427C-99B5-43ACE4E25D2D}" type="datetimeFigureOut">
              <a:rPr lang="en-US" smtClean="0"/>
              <a:pPr>
                <a:defRPr/>
              </a:pPr>
              <a:t>8/11/2014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5CF5BE-9FA8-4D3E-96A7-033FD6F416C6}"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856A463C-7190-4909-831E-454489CB038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4" name="Rectangle 12"/>
          <p:cNvSpPr/>
          <p:nvPr/>
        </p:nvSpPr>
        <p:spPr bwMode="auto">
          <a:xfrm>
            <a:off x="471488" y="2055813"/>
            <a:ext cx="7307262" cy="1897062"/>
          </a:xfrm>
          <a:prstGeom prst="rect">
            <a:avLst/>
          </a:prstGeom>
          <a:solidFill>
            <a:schemeClr val="tx1"/>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solidFill>
                <a:srgbClr val="000000"/>
              </a:solidFill>
              <a:ea typeface="ＭＳ Ｐゴシック" pitchFamily="1" charset="-128"/>
              <a:cs typeface="+mn-cs"/>
            </a:endParaRPr>
          </a:p>
        </p:txBody>
      </p:sp>
      <p:sp>
        <p:nvSpPr>
          <p:cNvPr id="2" name="Titel 1"/>
          <p:cNvSpPr>
            <a:spLocks noGrp="1"/>
          </p:cNvSpPr>
          <p:nvPr>
            <p:ph type="ctrTitle"/>
          </p:nvPr>
        </p:nvSpPr>
        <p:spPr>
          <a:xfrm>
            <a:off x="685799" y="2155827"/>
            <a:ext cx="6798733" cy="646642"/>
          </a:xfrm>
        </p:spPr>
        <p:txBody>
          <a:bodyPr/>
          <a:lstStyle>
            <a:lvl1pPr>
              <a:defRPr baseline="0">
                <a:solidFill>
                  <a:schemeClr val="bg1"/>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694265" y="2861729"/>
            <a:ext cx="6781801" cy="1016004"/>
          </a:xfrm>
        </p:spPr>
        <p:txBody>
          <a:bodyPr/>
          <a:lstStyle>
            <a:lvl1pPr marL="0" indent="0" algn="l">
              <a:buNone/>
              <a:defRPr>
                <a:solidFill>
                  <a:srgbClr val="00A6D6"/>
                </a:solidFill>
                <a:latin typeface="Bookman Old Style"/>
                <a:cs typeface="Bookman Old Styl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132227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Tree>
    <p:extLst>
      <p:ext uri="{BB962C8B-B14F-4D97-AF65-F5344CB8AC3E}">
        <p14:creationId xmlns:p14="http://schemas.microsoft.com/office/powerpoint/2010/main" val="2148085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39839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338632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25513" y="1828800"/>
            <a:ext cx="3492500" cy="3506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570413" y="1828800"/>
            <a:ext cx="3494087" cy="3506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949146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028332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26672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pPr>
              <a:defRPr/>
            </a:pPr>
            <a:fld id="{E7420C8B-F793-4120-A8B7-203C2BB93428}" type="datetimeFigureOut">
              <a:rPr lang="en-US" smtClean="0"/>
              <a:pPr>
                <a:defRPr/>
              </a:pPr>
              <a:t>8/11/2014</a:t>
            </a:fld>
            <a:endParaRPr lang="en-US" dirty="0"/>
          </a:p>
        </p:txBody>
      </p:sp>
      <p:sp>
        <p:nvSpPr>
          <p:cNvPr id="19" name="Slide Number Placeholder 18"/>
          <p:cNvSpPr>
            <a:spLocks noGrp="1"/>
          </p:cNvSpPr>
          <p:nvPr>
            <p:ph type="sldNum" sz="quarter" idx="15"/>
          </p:nvPr>
        </p:nvSpPr>
        <p:spPr/>
        <p:txBody>
          <a:bodyPr/>
          <a:lstStyle/>
          <a:p>
            <a:pPr>
              <a:defRPr/>
            </a:pPr>
            <a:fld id="{6DCDD940-70D7-4789-8ED0-FA3F7C4E0B12}" type="slidenum">
              <a:rPr lang="en-US" smtClean="0"/>
              <a:pPr>
                <a:defRPr/>
              </a:pPr>
              <a:t>‹#›</a:t>
            </a:fld>
            <a:endParaRPr lang="en-US" dirty="0"/>
          </a:p>
        </p:txBody>
      </p:sp>
      <p:sp>
        <p:nvSpPr>
          <p:cNvPr id="21" name="Footer Placeholder 20"/>
          <p:cNvSpPr>
            <a:spLocks noGrp="1"/>
          </p:cNvSpPr>
          <p:nvPr>
            <p:ph type="ftr" sz="quarter" idx="16"/>
          </p:nvPr>
        </p:nvSpPr>
        <p:spPr/>
        <p:txBody>
          <a:bodyPr/>
          <a:lstStyle/>
          <a:p>
            <a:pPr>
              <a:defRPr/>
            </a:pPr>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247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691700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64629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584060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288088" y="457200"/>
            <a:ext cx="1789112" cy="487838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7575" y="457200"/>
            <a:ext cx="5218113" cy="487838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556983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le 1"/>
          <p:cNvSpPr>
            <a:spLocks noGrp="1"/>
          </p:cNvSpPr>
          <p:nvPr>
            <p:ph type="title"/>
          </p:nvPr>
        </p:nvSpPr>
        <p:spPr>
          <a:xfrm>
            <a:off x="917575" y="457200"/>
            <a:ext cx="7159625" cy="1066800"/>
          </a:xfrm>
        </p:spPr>
        <p:txBody>
          <a:bodyPr/>
          <a:lstStyle/>
          <a:p>
            <a:r>
              <a:rPr lang="nl-NL" smtClean="0"/>
              <a:t>Klik om de stijl te bewerken</a:t>
            </a:r>
            <a:endParaRPr lang="en-US"/>
          </a:p>
        </p:txBody>
      </p:sp>
      <p:sp>
        <p:nvSpPr>
          <p:cNvPr id="3" name="Content Placeholder 2"/>
          <p:cNvSpPr>
            <a:spLocks noGrp="1"/>
          </p:cNvSpPr>
          <p:nvPr>
            <p:ph sz="half" idx="1"/>
          </p:nvPr>
        </p:nvSpPr>
        <p:spPr>
          <a:xfrm>
            <a:off x="925513" y="1828800"/>
            <a:ext cx="3492500" cy="35067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quarter" idx="2"/>
          </p:nvPr>
        </p:nvSpPr>
        <p:spPr>
          <a:xfrm>
            <a:off x="4570413" y="1828800"/>
            <a:ext cx="3494087" cy="16764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Content Placeholder 4"/>
          <p:cNvSpPr>
            <a:spLocks noGrp="1"/>
          </p:cNvSpPr>
          <p:nvPr>
            <p:ph sz="quarter" idx="3"/>
          </p:nvPr>
        </p:nvSpPr>
        <p:spPr>
          <a:xfrm>
            <a:off x="4570413" y="3657600"/>
            <a:ext cx="3494087" cy="1677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extLst>
      <p:ext uri="{BB962C8B-B14F-4D97-AF65-F5344CB8AC3E}">
        <p14:creationId xmlns:p14="http://schemas.microsoft.com/office/powerpoint/2010/main" val="114127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917575" y="457200"/>
            <a:ext cx="7159625" cy="1244600"/>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925513" y="1828800"/>
            <a:ext cx="3492500" cy="16764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570413" y="1828800"/>
            <a:ext cx="3494087" cy="16764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925513" y="3657600"/>
            <a:ext cx="3492500" cy="1677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inhoud 5"/>
          <p:cNvSpPr>
            <a:spLocks noGrp="1"/>
          </p:cNvSpPr>
          <p:nvPr>
            <p:ph sz="quarter" idx="4"/>
          </p:nvPr>
        </p:nvSpPr>
        <p:spPr>
          <a:xfrm>
            <a:off x="4570413" y="3657600"/>
            <a:ext cx="3494087" cy="1677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04247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pPr>
              <a:defRPr/>
            </a:pPr>
            <a:fld id="{101DFCD2-59F5-4D1B-8591-886C05657979}" type="datetimeFigureOut">
              <a:rPr lang="en-US" smtClean="0"/>
              <a:pPr>
                <a:defRPr/>
              </a:pPr>
              <a:t>8/11/2014</a:t>
            </a:fld>
            <a:endParaRPr lang="en-US" dirty="0"/>
          </a:p>
        </p:txBody>
      </p:sp>
      <p:sp>
        <p:nvSpPr>
          <p:cNvPr id="20" name="Slide Number Placeholder 19"/>
          <p:cNvSpPr>
            <a:spLocks noGrp="1"/>
          </p:cNvSpPr>
          <p:nvPr>
            <p:ph type="sldNum" sz="quarter" idx="11"/>
          </p:nvPr>
        </p:nvSpPr>
        <p:spPr/>
        <p:txBody>
          <a:bodyPr/>
          <a:lstStyle/>
          <a:p>
            <a:pPr>
              <a:defRPr/>
            </a:pPr>
            <a:fld id="{A2BE1C37-42DD-479C-B48B-7642190D455A}" type="slidenum">
              <a:rPr lang="en-US" smtClean="0"/>
              <a:pPr>
                <a:defRPr/>
              </a:pPr>
              <a:t>‹#›</a:t>
            </a:fld>
            <a:endParaRPr lang="en-US" dirty="0"/>
          </a:p>
        </p:txBody>
      </p:sp>
      <p:sp>
        <p:nvSpPr>
          <p:cNvPr id="21" name="Footer Placeholder 20"/>
          <p:cNvSpPr>
            <a:spLocks noGrp="1"/>
          </p:cNvSpPr>
          <p:nvPr>
            <p:ph type="ftr" sz="quarter" idx="12"/>
          </p:nvPr>
        </p:nvSpPr>
        <p:spPr/>
        <p:txBody>
          <a:bodyPr/>
          <a:lstStyle/>
          <a:p>
            <a:pPr>
              <a:defRPr/>
            </a:pPr>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pPr>
              <a:defRPr/>
            </a:pPr>
            <a:fld id="{083931FC-9F37-4F76-9F82-66229A053C10}" type="datetimeFigureOut">
              <a:rPr lang="en-US" smtClean="0"/>
              <a:pPr>
                <a:defRPr/>
              </a:pPr>
              <a:t>8/11/2014</a:t>
            </a:fld>
            <a:endParaRPr lang="en-US" dirty="0"/>
          </a:p>
        </p:txBody>
      </p:sp>
      <p:sp>
        <p:nvSpPr>
          <p:cNvPr id="25" name="Slide Number Placeholder 24"/>
          <p:cNvSpPr>
            <a:spLocks noGrp="1"/>
          </p:cNvSpPr>
          <p:nvPr>
            <p:ph type="sldNum" sz="quarter" idx="16"/>
          </p:nvPr>
        </p:nvSpPr>
        <p:spPr/>
        <p:txBody>
          <a:bodyPr/>
          <a:lstStyle/>
          <a:p>
            <a:pPr>
              <a:defRPr/>
            </a:pPr>
            <a:fld id="{82396B96-A522-40BA-AC53-68F8821FFA55}" type="slidenum">
              <a:rPr lang="en-US" smtClean="0"/>
              <a:pPr>
                <a:defRPr/>
              </a:pPr>
              <a:t>‹#›</a:t>
            </a:fld>
            <a:endParaRPr lang="en-US" dirty="0"/>
          </a:p>
        </p:txBody>
      </p:sp>
      <p:sp>
        <p:nvSpPr>
          <p:cNvPr id="26" name="Footer Placeholder 25"/>
          <p:cNvSpPr>
            <a:spLocks noGrp="1"/>
          </p:cNvSpPr>
          <p:nvPr>
            <p:ph type="ftr" sz="quarter" idx="17"/>
          </p:nvPr>
        </p:nvSpPr>
        <p:spPr/>
        <p:txBody>
          <a:body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pPr>
              <a:defRPr/>
            </a:pPr>
            <a:fld id="{29123611-28E8-4813-86B5-0A2F2C225067}" type="datetimeFigureOut">
              <a:rPr lang="en-US" smtClean="0"/>
              <a:pPr>
                <a:defRPr/>
              </a:pPr>
              <a:t>8/11/2014</a:t>
            </a:fld>
            <a:endParaRPr lang="en-US" dirty="0"/>
          </a:p>
        </p:txBody>
      </p:sp>
      <p:sp>
        <p:nvSpPr>
          <p:cNvPr id="24" name="Slide Number Placeholder 23"/>
          <p:cNvSpPr>
            <a:spLocks noGrp="1"/>
          </p:cNvSpPr>
          <p:nvPr>
            <p:ph type="sldNum" sz="quarter" idx="17"/>
          </p:nvPr>
        </p:nvSpPr>
        <p:spPr/>
        <p:txBody>
          <a:bodyPr/>
          <a:lstStyle/>
          <a:p>
            <a:pPr>
              <a:defRPr/>
            </a:pPr>
            <a:fld id="{A4ABCE6E-0E84-453C-9732-6C4033D38D07}" type="slidenum">
              <a:rPr lang="en-US" smtClean="0"/>
              <a:pPr>
                <a:defRPr/>
              </a:pPr>
              <a:t>‹#›</a:t>
            </a:fld>
            <a:endParaRPr lang="en-US" dirty="0"/>
          </a:p>
        </p:txBody>
      </p:sp>
      <p:sp>
        <p:nvSpPr>
          <p:cNvPr id="29" name="Footer Placeholder 28"/>
          <p:cNvSpPr>
            <a:spLocks noGrp="1"/>
          </p:cNvSpPr>
          <p:nvPr>
            <p:ph type="ftr" sz="quarter" idx="18"/>
          </p:nvPr>
        </p:nvSpPr>
        <p:spPr/>
        <p:txBody>
          <a:body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pPr>
              <a:defRPr/>
            </a:pPr>
            <a:fld id="{AEA8E27F-AD57-45FC-8BFF-FE33A3131661}" type="datetimeFigureOut">
              <a:rPr lang="en-US" smtClean="0"/>
              <a:pPr>
                <a:defRPr/>
              </a:pPr>
              <a:t>8/11/2014</a:t>
            </a:fld>
            <a:endParaRPr lang="en-US" dirty="0"/>
          </a:p>
        </p:txBody>
      </p:sp>
      <p:sp>
        <p:nvSpPr>
          <p:cNvPr id="14" name="Slide Number Placeholder 13"/>
          <p:cNvSpPr>
            <a:spLocks noGrp="1"/>
          </p:cNvSpPr>
          <p:nvPr>
            <p:ph type="sldNum" sz="quarter" idx="11"/>
          </p:nvPr>
        </p:nvSpPr>
        <p:spPr/>
        <p:txBody>
          <a:bodyPr/>
          <a:lstStyle/>
          <a:p>
            <a:pPr>
              <a:defRPr/>
            </a:pPr>
            <a:fld id="{278E3CE6-B2D7-47E0-B17F-3DC2BFE2AE93}" type="slidenum">
              <a:rPr lang="en-US" smtClean="0"/>
              <a:pPr>
                <a:defRPr/>
              </a:pPr>
              <a:t>‹#›</a:t>
            </a:fld>
            <a:endParaRPr lang="en-US" dirty="0"/>
          </a:p>
        </p:txBody>
      </p:sp>
      <p:sp>
        <p:nvSpPr>
          <p:cNvPr id="18" name="Footer Placeholder 17"/>
          <p:cNvSpPr>
            <a:spLocks noGrp="1"/>
          </p:cNvSpPr>
          <p:nvPr>
            <p:ph type="ftr" sz="quarter" idx="12"/>
          </p:nvPr>
        </p:nvSpPr>
        <p:spPr/>
        <p:txBody>
          <a:bodyPr/>
          <a:lstStyle/>
          <a:p>
            <a:pPr>
              <a:defRPr/>
            </a:pPr>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pPr>
              <a:defRPr/>
            </a:pPr>
            <a:fld id="{17910168-FC18-48CE-863C-F2C899C1EBAD}" type="datetimeFigureOut">
              <a:rPr lang="en-US" smtClean="0"/>
              <a:pPr>
                <a:defRPr/>
              </a:pPr>
              <a:t>8/11/2014</a:t>
            </a:fld>
            <a:endParaRPr lang="en-US" dirty="0"/>
          </a:p>
        </p:txBody>
      </p:sp>
      <p:sp>
        <p:nvSpPr>
          <p:cNvPr id="12" name="Slide Number Placeholder 11"/>
          <p:cNvSpPr>
            <a:spLocks noGrp="1"/>
          </p:cNvSpPr>
          <p:nvPr>
            <p:ph type="sldNum" sz="quarter" idx="11"/>
          </p:nvPr>
        </p:nvSpPr>
        <p:spPr/>
        <p:txBody>
          <a:bodyPr/>
          <a:lstStyle/>
          <a:p>
            <a:pPr>
              <a:defRPr/>
            </a:pPr>
            <a:fld id="{B4B006EA-9BB8-4546-9701-79400A261DD5}" type="slidenum">
              <a:rPr lang="en-US" smtClean="0"/>
              <a:pPr>
                <a:defRPr/>
              </a:pPr>
              <a:t>‹#›</a:t>
            </a:fld>
            <a:endParaRPr lang="en-US" dirty="0"/>
          </a:p>
        </p:txBody>
      </p:sp>
      <p:sp>
        <p:nvSpPr>
          <p:cNvPr id="13" name="Footer Placeholder 12"/>
          <p:cNvSpPr>
            <a:spLocks noGrp="1"/>
          </p:cNvSpPr>
          <p:nvPr>
            <p:ph type="ftr" sz="quarter" idx="12"/>
          </p:nvPr>
        </p:nvSpPr>
        <p:spPr/>
        <p:txBody>
          <a:body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pPr>
              <a:defRPr/>
            </a:pPr>
            <a:fld id="{440EAE55-C403-4880-8D3F-6ADF3AB1E5C4}" type="datetimeFigureOut">
              <a:rPr lang="en-US" smtClean="0"/>
              <a:pPr>
                <a:defRPr/>
              </a:pPr>
              <a:t>8/11/2014</a:t>
            </a:fld>
            <a:endParaRPr lang="en-US" dirty="0"/>
          </a:p>
        </p:txBody>
      </p:sp>
      <p:sp>
        <p:nvSpPr>
          <p:cNvPr id="18" name="Slide Number Placeholder 17"/>
          <p:cNvSpPr>
            <a:spLocks noGrp="1"/>
          </p:cNvSpPr>
          <p:nvPr>
            <p:ph type="sldNum" sz="quarter" idx="16"/>
          </p:nvPr>
        </p:nvSpPr>
        <p:spPr/>
        <p:txBody>
          <a:bodyPr/>
          <a:lstStyle/>
          <a:p>
            <a:pPr>
              <a:defRPr/>
            </a:pPr>
            <a:fld id="{8660D043-2B0E-468A-828F-FFD900D6B908}" type="slidenum">
              <a:rPr lang="en-US" smtClean="0"/>
              <a:pPr>
                <a:defRPr/>
              </a:pPr>
              <a:t>‹#›</a:t>
            </a:fld>
            <a:endParaRPr lang="en-US" dirty="0"/>
          </a:p>
        </p:txBody>
      </p:sp>
      <p:sp>
        <p:nvSpPr>
          <p:cNvPr id="20" name="Footer Placeholder 19"/>
          <p:cNvSpPr>
            <a:spLocks noGrp="1"/>
          </p:cNvSpPr>
          <p:nvPr>
            <p:ph type="ftr" sz="quarter" idx="17"/>
          </p:nvPr>
        </p:nvSpPr>
        <p:spPr/>
        <p:txBody>
          <a:body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pPr>
              <a:defRPr/>
            </a:pPr>
            <a:fld id="{5ADCA145-A3EB-477D-B840-033CBF5E43A2}" type="datetimeFigureOut">
              <a:rPr lang="en-US" smtClean="0"/>
              <a:pPr>
                <a:defRPr/>
              </a:pPr>
              <a:t>8/11/2014</a:t>
            </a:fld>
            <a:endParaRPr lang="en-US" dirty="0"/>
          </a:p>
        </p:txBody>
      </p:sp>
      <p:sp>
        <p:nvSpPr>
          <p:cNvPr id="20" name="Slide Number Placeholder 19"/>
          <p:cNvSpPr>
            <a:spLocks noGrp="1"/>
          </p:cNvSpPr>
          <p:nvPr>
            <p:ph type="sldNum" sz="quarter" idx="15"/>
          </p:nvPr>
        </p:nvSpPr>
        <p:spPr/>
        <p:txBody>
          <a:bodyPr/>
          <a:lstStyle/>
          <a:p>
            <a:pPr>
              <a:defRPr/>
            </a:pPr>
            <a:fld id="{C6E37942-9555-4A16-ACB0-6C021F64B685}" type="slidenum">
              <a:rPr lang="en-US" smtClean="0"/>
              <a:pPr>
                <a:defRPr/>
              </a:pPr>
              <a:t>‹#›</a:t>
            </a:fld>
            <a:endParaRPr lang="en-US" dirty="0"/>
          </a:p>
        </p:txBody>
      </p:sp>
      <p:sp>
        <p:nvSpPr>
          <p:cNvPr id="21" name="Footer Placeholder 20"/>
          <p:cNvSpPr>
            <a:spLocks noGrp="1"/>
          </p:cNvSpPr>
          <p:nvPr>
            <p:ph type="ftr" sz="quarter" idx="16"/>
          </p:nvPr>
        </p:nvSpPr>
        <p:spPr/>
        <p:txBody>
          <a:body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a:defRPr/>
            </a:pPr>
            <a:fld id="{922E85D1-C45D-4ECE-8826-980F45492AF9}" type="datetimeFigureOut">
              <a:rPr lang="en-US" smtClean="0"/>
              <a:pPr>
                <a:defRPr/>
              </a:pPr>
              <a:t>8/11/2014</a:t>
            </a:fld>
            <a:endParaRPr lang="en-US"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a:defRPr/>
            </a:pPr>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a:defRPr/>
            </a:pPr>
            <a:fld id="{E7E12DE5-3451-4A7F-B069-5ABD93D1B069}"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917575" y="457200"/>
            <a:ext cx="71596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Klik om de stijl te bewerken</a:t>
            </a:r>
          </a:p>
        </p:txBody>
      </p:sp>
      <p:sp>
        <p:nvSpPr>
          <p:cNvPr id="1027" name="Rectangle 11"/>
          <p:cNvSpPr>
            <a:spLocks noGrp="1" noChangeArrowheads="1"/>
          </p:cNvSpPr>
          <p:nvPr>
            <p:ph type="body" idx="1"/>
          </p:nvPr>
        </p:nvSpPr>
        <p:spPr bwMode="auto">
          <a:xfrm>
            <a:off x="925513" y="1828800"/>
            <a:ext cx="7138987"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p:txBody>
      </p:sp>
      <p:sp>
        <p:nvSpPr>
          <p:cNvPr id="12" name="Rectangle 13"/>
          <p:cNvSpPr>
            <a:spLocks noChangeArrowheads="1"/>
          </p:cNvSpPr>
          <p:nvPr/>
        </p:nvSpPr>
        <p:spPr bwMode="auto">
          <a:xfrm>
            <a:off x="0" y="6132513"/>
            <a:ext cx="9144000" cy="725487"/>
          </a:xfrm>
          <a:prstGeom prst="rect">
            <a:avLst/>
          </a:prstGeom>
          <a:solidFill>
            <a:schemeClr val="bg1"/>
          </a:solidFill>
          <a:ln w="9525">
            <a:noFill/>
            <a:miter lim="800000"/>
            <a:headEnd/>
            <a:tailEnd/>
          </a:ln>
          <a:effectLst/>
        </p:spPr>
        <p:txBody>
          <a:bodyPr wrap="none" anchor="ctr"/>
          <a:lstStyle/>
          <a:p>
            <a:pPr algn="r" fontAlgn="auto">
              <a:spcBef>
                <a:spcPts val="0"/>
              </a:spcBef>
              <a:spcAft>
                <a:spcPts val="0"/>
              </a:spcAft>
              <a:defRPr/>
            </a:pPr>
            <a:endParaRPr lang="nl-NL" sz="2200">
              <a:solidFill>
                <a:srgbClr val="000000"/>
              </a:solidFill>
              <a:latin typeface="Tahoma" pitchFamily="34" charset="0"/>
              <a:cs typeface="+mn-cs"/>
            </a:endParaRPr>
          </a:p>
        </p:txBody>
      </p:sp>
      <p:sp>
        <p:nvSpPr>
          <p:cNvPr id="14" name="Rectangle 19"/>
          <p:cNvSpPr>
            <a:spLocks noChangeArrowheads="1"/>
          </p:cNvSpPr>
          <p:nvPr/>
        </p:nvSpPr>
        <p:spPr bwMode="auto">
          <a:xfrm>
            <a:off x="0" y="6584950"/>
            <a:ext cx="9144000" cy="273050"/>
          </a:xfrm>
          <a:prstGeom prst="rect">
            <a:avLst/>
          </a:prstGeom>
          <a:solidFill>
            <a:srgbClr val="00A6D6"/>
          </a:solidFill>
          <a:ln w="9525">
            <a:noFill/>
            <a:miter lim="800000"/>
            <a:headEnd/>
            <a:tailEnd/>
          </a:ln>
          <a:effectLst/>
        </p:spPr>
        <p:txBody>
          <a:bodyPr wrap="none" anchor="ctr"/>
          <a:lstStyle/>
          <a:p>
            <a:pPr algn="r" fontAlgn="auto">
              <a:spcBef>
                <a:spcPts val="0"/>
              </a:spcBef>
              <a:spcAft>
                <a:spcPts val="0"/>
              </a:spcAft>
              <a:defRPr/>
            </a:pPr>
            <a:endParaRPr lang="nl-NL" sz="2200">
              <a:solidFill>
                <a:srgbClr val="000000"/>
              </a:solidFill>
              <a:latin typeface="Tahoma" pitchFamily="34" charset="0"/>
              <a:cs typeface="+mn-cs"/>
            </a:endParaRPr>
          </a:p>
        </p:txBody>
      </p:sp>
      <p:sp>
        <p:nvSpPr>
          <p:cNvPr id="16" name="Line 20"/>
          <p:cNvSpPr>
            <a:spLocks noChangeShapeType="1"/>
          </p:cNvSpPr>
          <p:nvPr/>
        </p:nvSpPr>
        <p:spPr bwMode="auto">
          <a:xfrm>
            <a:off x="0" y="6781800"/>
            <a:ext cx="9144000" cy="0"/>
          </a:xfrm>
          <a:prstGeom prst="line">
            <a:avLst/>
          </a:prstGeom>
          <a:noFill/>
          <a:ln w="9525">
            <a:solidFill>
              <a:schemeClr val="bg1"/>
            </a:solidFill>
            <a:round/>
            <a:headEnd/>
            <a:tailEnd/>
          </a:ln>
          <a:effectLst/>
        </p:spPr>
        <p:txBody>
          <a:bodyPr wrap="none" anchor="ctr"/>
          <a:lstStyle/>
          <a:p>
            <a:pPr algn="r" fontAlgn="auto">
              <a:spcBef>
                <a:spcPts val="0"/>
              </a:spcBef>
              <a:spcAft>
                <a:spcPts val="0"/>
              </a:spcAft>
              <a:defRPr/>
            </a:pPr>
            <a:endParaRPr lang="nl-NL" sz="2200">
              <a:solidFill>
                <a:srgbClr val="000000"/>
              </a:solidFill>
              <a:latin typeface="Tahoma" pitchFamily="34" charset="0"/>
              <a:cs typeface="+mn-cs"/>
            </a:endParaRPr>
          </a:p>
        </p:txBody>
      </p:sp>
      <p:sp>
        <p:nvSpPr>
          <p:cNvPr id="17" name="Line 22"/>
          <p:cNvSpPr>
            <a:spLocks noChangeShapeType="1"/>
          </p:cNvSpPr>
          <p:nvPr/>
        </p:nvSpPr>
        <p:spPr bwMode="auto">
          <a:xfrm>
            <a:off x="0" y="6134100"/>
            <a:ext cx="9144000" cy="0"/>
          </a:xfrm>
          <a:prstGeom prst="line">
            <a:avLst/>
          </a:prstGeom>
          <a:noFill/>
          <a:ln w="12700">
            <a:solidFill>
              <a:schemeClr val="tx1"/>
            </a:solidFill>
            <a:round/>
            <a:headEnd/>
            <a:tailEnd/>
          </a:ln>
          <a:effectLst/>
        </p:spPr>
        <p:txBody>
          <a:bodyPr wrap="none" anchor="ctr"/>
          <a:lstStyle/>
          <a:p>
            <a:pPr algn="r" fontAlgn="auto">
              <a:spcBef>
                <a:spcPts val="0"/>
              </a:spcBef>
              <a:spcAft>
                <a:spcPts val="0"/>
              </a:spcAft>
              <a:defRPr/>
            </a:pPr>
            <a:endParaRPr lang="nl-NL" sz="2200">
              <a:solidFill>
                <a:srgbClr val="000000"/>
              </a:solidFill>
              <a:latin typeface="Tahoma" pitchFamily="34" charset="0"/>
              <a:cs typeface="+mn-cs"/>
            </a:endParaRPr>
          </a:p>
        </p:txBody>
      </p:sp>
      <p:sp>
        <p:nvSpPr>
          <p:cNvPr id="18" name="Text Box 23"/>
          <p:cNvSpPr txBox="1">
            <a:spLocks noChangeArrowheads="1"/>
          </p:cNvSpPr>
          <p:nvPr/>
        </p:nvSpPr>
        <p:spPr bwMode="auto">
          <a:xfrm>
            <a:off x="3124200" y="6248400"/>
            <a:ext cx="4419600" cy="304800"/>
          </a:xfrm>
          <a:prstGeom prst="rect">
            <a:avLst/>
          </a:prstGeom>
          <a:noFill/>
          <a:ln w="9525">
            <a:noFill/>
            <a:miter lim="800000"/>
            <a:headEnd/>
            <a:tailEnd/>
          </a:ln>
          <a:effectLst/>
        </p:spPr>
        <p:txBody>
          <a:bodyPr>
            <a:spAutoFit/>
          </a:bodyPr>
          <a:lstStyle/>
          <a:p>
            <a:pPr algn="r" fontAlgn="auto">
              <a:spcBef>
                <a:spcPct val="50000"/>
              </a:spcBef>
              <a:spcAft>
                <a:spcPts val="0"/>
              </a:spcAft>
              <a:defRPr/>
            </a:pPr>
            <a:endParaRPr lang="nl-NL" sz="1400">
              <a:solidFill>
                <a:srgbClr val="108BD9"/>
              </a:solidFill>
              <a:latin typeface="Tahoma"/>
              <a:ea typeface="ＭＳ Ｐゴシック" charset="-128"/>
              <a:cs typeface="ＭＳ Ｐゴシック" charset="-128"/>
            </a:endParaRPr>
          </a:p>
        </p:txBody>
      </p:sp>
      <p:sp>
        <p:nvSpPr>
          <p:cNvPr id="19" name="Rectangle 20"/>
          <p:cNvSpPr>
            <a:spLocks noChangeArrowheads="1"/>
          </p:cNvSpPr>
          <p:nvPr/>
        </p:nvSpPr>
        <p:spPr bwMode="auto">
          <a:xfrm>
            <a:off x="0" y="0"/>
            <a:ext cx="469900" cy="2057400"/>
          </a:xfrm>
          <a:prstGeom prst="rect">
            <a:avLst/>
          </a:prstGeom>
          <a:solidFill>
            <a:srgbClr val="00A6D6"/>
          </a:solidFill>
          <a:ln w="9525">
            <a:noFill/>
            <a:miter lim="800000"/>
            <a:headEnd/>
            <a:tailEnd/>
          </a:ln>
          <a:effectLst/>
        </p:spPr>
        <p:txBody>
          <a:bodyPr wrap="none" anchor="ctr"/>
          <a:lstStyle/>
          <a:p>
            <a:pPr algn="r" fontAlgn="auto">
              <a:spcBef>
                <a:spcPts val="0"/>
              </a:spcBef>
              <a:spcAft>
                <a:spcPts val="0"/>
              </a:spcAft>
              <a:defRPr/>
            </a:pPr>
            <a:endParaRPr lang="nl-NL" sz="2200">
              <a:solidFill>
                <a:srgbClr val="000000"/>
              </a:solidFill>
              <a:latin typeface="Tahoma" pitchFamily="34" charset="0"/>
              <a:cs typeface="+mn-cs"/>
            </a:endParaRPr>
          </a:p>
        </p:txBody>
      </p:sp>
      <p:pic>
        <p:nvPicPr>
          <p:cNvPr id="1034" name="Picture 10" descr="logo_rgb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500" y="6181725"/>
            <a:ext cx="8810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7"/>
          <p:cNvSpPr>
            <a:spLocks noChangeArrowheads="1"/>
          </p:cNvSpPr>
          <p:nvPr/>
        </p:nvSpPr>
        <p:spPr bwMode="auto">
          <a:xfrm>
            <a:off x="7735888" y="6362700"/>
            <a:ext cx="452437" cy="252413"/>
          </a:xfrm>
          <a:prstGeom prst="rect">
            <a:avLst/>
          </a:prstGeom>
          <a:noFill/>
          <a:ln w="9525">
            <a:noFill/>
            <a:miter lim="800000"/>
            <a:headEnd/>
            <a:tailEnd/>
          </a:ln>
          <a:effectLst/>
        </p:spPr>
        <p:txBody>
          <a:bodyPr lIns="0" tIns="0" rIns="0" bIns="0"/>
          <a:lstStyle/>
          <a:p>
            <a:pPr algn="r" fontAlgn="auto">
              <a:spcBef>
                <a:spcPts val="0"/>
              </a:spcBef>
              <a:spcAft>
                <a:spcPts val="0"/>
              </a:spcAft>
            </a:pPr>
            <a:fld id="{EFB53142-5CB0-46A2-90A0-E5ADD34C6693}" type="slidenum">
              <a:rPr lang="nl-NL" sz="1100">
                <a:solidFill>
                  <a:srgbClr val="000000"/>
                </a:solidFill>
                <a:latin typeface="Tahoma"/>
                <a:ea typeface="ＭＳ Ｐゴシック" charset="-128"/>
                <a:cs typeface="+mn-cs"/>
              </a:rPr>
              <a:pPr algn="r" fontAlgn="auto">
                <a:spcBef>
                  <a:spcPts val="0"/>
                </a:spcBef>
                <a:spcAft>
                  <a:spcPts val="0"/>
                </a:spcAft>
              </a:pPr>
              <a:t>‹#›</a:t>
            </a:fld>
            <a:endParaRPr lang="nl-NL" sz="1100">
              <a:solidFill>
                <a:srgbClr val="000000"/>
              </a:solidFill>
              <a:latin typeface="Tahoma"/>
              <a:ea typeface="ＭＳ Ｐゴシック" charset="-128"/>
              <a:cs typeface="+mn-cs"/>
            </a:endParaRPr>
          </a:p>
        </p:txBody>
      </p:sp>
      <p:sp>
        <p:nvSpPr>
          <p:cNvPr id="20" name="TextBox 19"/>
          <p:cNvSpPr txBox="1"/>
          <p:nvPr/>
        </p:nvSpPr>
        <p:spPr>
          <a:xfrm>
            <a:off x="6656388" y="6324600"/>
            <a:ext cx="1463675" cy="246063"/>
          </a:xfrm>
          <a:prstGeom prst="rect">
            <a:avLst/>
          </a:prstGeom>
          <a:noFill/>
        </p:spPr>
        <p:txBody>
          <a:bodyPr>
            <a:spAutoFit/>
          </a:bodyPr>
          <a:lstStyle/>
          <a:p>
            <a:pPr fontAlgn="auto">
              <a:spcBef>
                <a:spcPts val="0"/>
              </a:spcBef>
              <a:spcAft>
                <a:spcPts val="0"/>
              </a:spcAft>
              <a:defRPr/>
            </a:pPr>
            <a:r>
              <a:rPr lang="en-US" sz="1000" dirty="0">
                <a:solidFill>
                  <a:srgbClr val="00A6D6"/>
                </a:solidFill>
                <a:latin typeface="Tahoma"/>
                <a:ea typeface="Arial" charset="0"/>
                <a:cs typeface="+mn-cs"/>
              </a:rPr>
              <a:t>Challenge the future</a:t>
            </a:r>
          </a:p>
        </p:txBody>
      </p:sp>
    </p:spTree>
    <p:extLst>
      <p:ext uri="{BB962C8B-B14F-4D97-AF65-F5344CB8AC3E}">
        <p14:creationId xmlns:p14="http://schemas.microsoft.com/office/powerpoint/2010/main" val="31744162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iming>
    <p:tnLst>
      <p:par>
        <p:cTn id="1" dur="indefinite" restart="never" nodeType="tmRoot"/>
      </p:par>
    </p:tnLst>
  </p:timing>
  <p:txStyles>
    <p:titleStyle>
      <a:lvl1pPr marL="857250" indent="-857250" algn="l" rtl="0" eaLnBrk="1" fontAlgn="base" hangingPunct="1">
        <a:spcBef>
          <a:spcPct val="0"/>
        </a:spcBef>
        <a:spcAft>
          <a:spcPct val="0"/>
        </a:spcAft>
        <a:defRPr sz="3300">
          <a:solidFill>
            <a:schemeClr val="tx1"/>
          </a:solidFill>
          <a:latin typeface="+mj-lt"/>
          <a:ea typeface="ＭＳ Ｐゴシック" charset="-128"/>
          <a:cs typeface="ＭＳ Ｐゴシック" charset="-128"/>
        </a:defRPr>
      </a:lvl1pPr>
      <a:lvl2pPr marL="857250" indent="-857250" algn="l" rtl="0" eaLnBrk="1" fontAlgn="base" hangingPunct="1">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1" fontAlgn="base" hangingPunct="1">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1" fontAlgn="base" hangingPunct="1">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1" fontAlgn="base" hangingPunct="1">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1" fontAlgn="base" hangingPunct="1">
        <a:spcBef>
          <a:spcPct val="0"/>
        </a:spcBef>
        <a:spcAft>
          <a:spcPct val="0"/>
        </a:spcAft>
        <a:defRPr sz="3300">
          <a:solidFill>
            <a:schemeClr val="tx1"/>
          </a:solidFill>
          <a:latin typeface="Bookman Old Style" pitchFamily="18" charset="0"/>
        </a:defRPr>
      </a:lvl6pPr>
      <a:lvl7pPr marL="1771650" indent="-857250" algn="l" rtl="0" eaLnBrk="1" fontAlgn="base" hangingPunct="1">
        <a:spcBef>
          <a:spcPct val="0"/>
        </a:spcBef>
        <a:spcAft>
          <a:spcPct val="0"/>
        </a:spcAft>
        <a:defRPr sz="3300">
          <a:solidFill>
            <a:schemeClr val="tx1"/>
          </a:solidFill>
          <a:latin typeface="Bookman Old Style" pitchFamily="18" charset="0"/>
        </a:defRPr>
      </a:lvl7pPr>
      <a:lvl8pPr marL="2228850" indent="-857250" algn="l" rtl="0" eaLnBrk="1" fontAlgn="base" hangingPunct="1">
        <a:spcBef>
          <a:spcPct val="0"/>
        </a:spcBef>
        <a:spcAft>
          <a:spcPct val="0"/>
        </a:spcAft>
        <a:defRPr sz="3300">
          <a:solidFill>
            <a:schemeClr val="tx1"/>
          </a:solidFill>
          <a:latin typeface="Bookman Old Style" pitchFamily="18" charset="0"/>
        </a:defRPr>
      </a:lvl8pPr>
      <a:lvl9pPr marL="2686050" indent="-857250" algn="l" rtl="0" eaLnBrk="1" fontAlgn="base" hangingPunct="1">
        <a:spcBef>
          <a:spcPct val="0"/>
        </a:spcBef>
        <a:spcAft>
          <a:spcPct val="0"/>
        </a:spcAft>
        <a:defRPr sz="3300">
          <a:solidFill>
            <a:schemeClr val="tx1"/>
          </a:solidFill>
          <a:latin typeface="Bookman Old Style" pitchFamily="18" charset="0"/>
        </a:defRPr>
      </a:lvl9pPr>
    </p:titleStyle>
    <p:bodyStyle>
      <a:lvl1pPr marL="195263" indent="-195263" algn="l" rtl="0" eaLnBrk="1" fontAlgn="base" hangingPunct="1">
        <a:lnSpc>
          <a:spcPts val="2500"/>
        </a:lnSpc>
        <a:spcBef>
          <a:spcPct val="0"/>
        </a:spcBef>
        <a:spcAft>
          <a:spcPct val="0"/>
        </a:spcAft>
        <a:buClr>
          <a:srgbClr val="00A6D6"/>
        </a:buClr>
        <a:buChar char="•"/>
        <a:defRPr sz="2000">
          <a:solidFill>
            <a:schemeClr val="tx1"/>
          </a:solidFill>
          <a:latin typeface="+mn-lt"/>
          <a:ea typeface="ＭＳ Ｐゴシック" charset="-128"/>
          <a:cs typeface="ＭＳ Ｐゴシック" charset="-128"/>
        </a:defRPr>
      </a:lvl1pPr>
      <a:lvl2pPr marL="576263" indent="-190500" algn="l" rtl="0" eaLnBrk="1" fontAlgn="base" hangingPunct="1">
        <a:lnSpc>
          <a:spcPts val="2500"/>
        </a:lnSpc>
        <a:spcBef>
          <a:spcPct val="0"/>
        </a:spcBef>
        <a:spcAft>
          <a:spcPct val="0"/>
        </a:spcAft>
        <a:buClr>
          <a:srgbClr val="00A6D6"/>
        </a:buClr>
        <a:buFont typeface="Times" charset="0"/>
        <a:buChar char="•"/>
        <a:defRPr>
          <a:solidFill>
            <a:schemeClr val="tx1"/>
          </a:solidFill>
          <a:latin typeface="+mn-lt"/>
          <a:ea typeface="ＭＳ Ｐゴシック" charset="-128"/>
        </a:defRPr>
      </a:lvl2pPr>
      <a:lvl3pPr marL="957263" indent="-190500" algn="l" rtl="0" eaLnBrk="1" fontAlgn="base" hangingPunct="1">
        <a:lnSpc>
          <a:spcPts val="2500"/>
        </a:lnSpc>
        <a:spcBef>
          <a:spcPct val="0"/>
        </a:spcBef>
        <a:spcAft>
          <a:spcPct val="0"/>
        </a:spcAft>
        <a:buClr>
          <a:srgbClr val="00A6D6"/>
        </a:buClr>
        <a:buFont typeface="Times" charset="0"/>
        <a:buChar char="•"/>
        <a:defRPr sz="1600">
          <a:solidFill>
            <a:schemeClr val="tx1"/>
          </a:solidFill>
          <a:latin typeface="+mn-lt"/>
          <a:ea typeface="ＭＳ Ｐゴシック" charset="-128"/>
        </a:defRPr>
      </a:lvl3pPr>
      <a:lvl4pPr marL="1338263" indent="-190500" algn="l" rtl="0" eaLnBrk="1" fontAlgn="base" hangingPunct="1">
        <a:lnSpc>
          <a:spcPts val="2500"/>
        </a:lnSpc>
        <a:spcBef>
          <a:spcPct val="0"/>
        </a:spcBef>
        <a:spcAft>
          <a:spcPct val="0"/>
        </a:spcAft>
        <a:buClr>
          <a:schemeClr val="bg2"/>
        </a:buClr>
        <a:buFont typeface="Times" charset="0"/>
        <a:buChar char="•"/>
        <a:defRPr sz="1400">
          <a:solidFill>
            <a:schemeClr val="tx1"/>
          </a:solidFill>
          <a:latin typeface="+mn-lt"/>
          <a:ea typeface="ＭＳ Ｐゴシック" charset="-128"/>
        </a:defRPr>
      </a:lvl4pPr>
      <a:lvl5pPr marL="1719263" indent="-190500" algn="l" rtl="0" eaLnBrk="1" fontAlgn="base" hangingPunct="1">
        <a:lnSpc>
          <a:spcPts val="2500"/>
        </a:lnSpc>
        <a:spcBef>
          <a:spcPct val="0"/>
        </a:spcBef>
        <a:spcAft>
          <a:spcPct val="0"/>
        </a:spcAft>
        <a:buClr>
          <a:schemeClr val="bg2"/>
        </a:buClr>
        <a:buFont typeface="Times" charset="0"/>
        <a:buChar char="•"/>
        <a:defRPr sz="1200">
          <a:solidFill>
            <a:schemeClr val="tx1"/>
          </a:solidFill>
          <a:latin typeface="+mn-lt"/>
          <a:ea typeface="ＭＳ Ｐゴシック" charset="-128"/>
        </a:defRPr>
      </a:lvl5pPr>
      <a:lvl6pPr marL="2176463" indent="-190500" algn="l" rtl="0" eaLnBrk="1" fontAlgn="base" hangingPunct="1">
        <a:lnSpc>
          <a:spcPts val="2500"/>
        </a:lnSpc>
        <a:spcBef>
          <a:spcPct val="0"/>
        </a:spcBef>
        <a:spcAft>
          <a:spcPct val="0"/>
        </a:spcAft>
        <a:buClr>
          <a:schemeClr val="bg2"/>
        </a:buClr>
        <a:buFont typeface="Times" pitchFamily="18" charset="0"/>
        <a:buChar char="•"/>
        <a:defRPr sz="1200">
          <a:solidFill>
            <a:schemeClr val="tx1"/>
          </a:solidFill>
          <a:latin typeface="+mn-lt"/>
        </a:defRPr>
      </a:lvl6pPr>
      <a:lvl7pPr marL="2633663" indent="-190500" algn="l" rtl="0" eaLnBrk="1" fontAlgn="base" hangingPunct="1">
        <a:lnSpc>
          <a:spcPts val="2500"/>
        </a:lnSpc>
        <a:spcBef>
          <a:spcPct val="0"/>
        </a:spcBef>
        <a:spcAft>
          <a:spcPct val="0"/>
        </a:spcAft>
        <a:buClr>
          <a:schemeClr val="bg2"/>
        </a:buClr>
        <a:buFont typeface="Times" pitchFamily="18" charset="0"/>
        <a:buChar char="•"/>
        <a:defRPr sz="1200">
          <a:solidFill>
            <a:schemeClr val="tx1"/>
          </a:solidFill>
          <a:latin typeface="+mn-lt"/>
        </a:defRPr>
      </a:lvl7pPr>
      <a:lvl8pPr marL="3090863" indent="-190500" algn="l" rtl="0" eaLnBrk="1" fontAlgn="base" hangingPunct="1">
        <a:lnSpc>
          <a:spcPts val="2500"/>
        </a:lnSpc>
        <a:spcBef>
          <a:spcPct val="0"/>
        </a:spcBef>
        <a:spcAft>
          <a:spcPct val="0"/>
        </a:spcAft>
        <a:buClr>
          <a:schemeClr val="bg2"/>
        </a:buClr>
        <a:buFont typeface="Times" pitchFamily="18" charset="0"/>
        <a:buChar char="•"/>
        <a:defRPr sz="1200">
          <a:solidFill>
            <a:schemeClr val="tx1"/>
          </a:solidFill>
          <a:latin typeface="+mn-lt"/>
        </a:defRPr>
      </a:lvl8pPr>
      <a:lvl9pPr marL="3548063" indent="-190500" algn="l" rtl="0" eaLnBrk="1" fontAlgn="base" hangingPunct="1">
        <a:lnSpc>
          <a:spcPts val="2500"/>
        </a:lnSpc>
        <a:spcBef>
          <a:spcPct val="0"/>
        </a:spcBef>
        <a:spcAft>
          <a:spcPct val="0"/>
        </a:spcAft>
        <a:buClr>
          <a:schemeClr val="bg2"/>
        </a:buClr>
        <a:buFont typeface="Times" pitchFamily="18" charset="0"/>
        <a:buChar char="•"/>
        <a:defRPr sz="12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mv"/><Relationship Id="rId7" Type="http://schemas.openxmlformats.org/officeDocument/2006/relationships/image" Target="../media/image4.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1.xml"/><Relationship Id="rId4" Type="http://schemas.microsoft.com/office/2007/relationships/media" Target="../media/media3.wmv"/></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tamug.edu/communications/images/logos/2011LogoLockupWhite.p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Subtitle 2"/>
          <p:cNvSpPr>
            <a:spLocks noGrp="1"/>
          </p:cNvSpPr>
          <p:nvPr>
            <p:ph type="subTitle" idx="1"/>
          </p:nvPr>
        </p:nvSpPr>
        <p:spPr>
          <a:xfrm>
            <a:off x="2590799" y="4038600"/>
            <a:ext cx="6202595" cy="2124808"/>
          </a:xfrm>
          <a:solidFill>
            <a:schemeClr val="tx1"/>
          </a:solidFill>
        </p:spPr>
        <p:txBody>
          <a:bodyPr>
            <a:normAutofit lnSpcReduction="10000"/>
          </a:bodyPr>
          <a:lstStyle/>
          <a:p>
            <a:pPr algn="ctr" eaLnBrk="1" hangingPunct="1">
              <a:spcBef>
                <a:spcPts val="0"/>
              </a:spcBef>
            </a:pPr>
            <a:r>
              <a:rPr lang="en-US" sz="2800" b="1" dirty="0" smtClean="0">
                <a:solidFill>
                  <a:srgbClr val="170A74"/>
                </a:solidFill>
                <a:latin typeface="Arial" charset="0"/>
              </a:rPr>
              <a:t>A Coastal Barrier</a:t>
            </a:r>
          </a:p>
          <a:p>
            <a:pPr algn="ctr" eaLnBrk="1" hangingPunct="1">
              <a:spcBef>
                <a:spcPts val="0"/>
              </a:spcBef>
            </a:pPr>
            <a:r>
              <a:rPr lang="en-US" sz="2800" b="1" dirty="0" smtClean="0">
                <a:solidFill>
                  <a:srgbClr val="170A74"/>
                </a:solidFill>
                <a:latin typeface="Arial" charset="0"/>
              </a:rPr>
              <a:t> Protecting the Houston/Galveston Region from Hurricane </a:t>
            </a:r>
          </a:p>
          <a:p>
            <a:pPr algn="ctr" eaLnBrk="1" hangingPunct="1">
              <a:spcBef>
                <a:spcPts val="0"/>
              </a:spcBef>
            </a:pPr>
            <a:r>
              <a:rPr lang="en-US" sz="2800" b="1" dirty="0" smtClean="0">
                <a:solidFill>
                  <a:srgbClr val="170A74"/>
                </a:solidFill>
                <a:latin typeface="Arial" charset="0"/>
              </a:rPr>
              <a:t>Storm Surge </a:t>
            </a:r>
          </a:p>
          <a:p>
            <a:pPr eaLnBrk="1" hangingPunct="1"/>
            <a:endParaRPr lang="en-US" sz="2000" dirty="0" smtClean="0">
              <a:solidFill>
                <a:schemeClr val="tx1"/>
              </a:solidFill>
              <a:latin typeface="Arial" charset="0"/>
            </a:endParaRPr>
          </a:p>
          <a:p>
            <a:pPr eaLnBrk="1" hangingPunct="1"/>
            <a:endParaRPr lang="en-US" sz="2000" dirty="0" smtClean="0">
              <a:solidFill>
                <a:schemeClr val="tx1"/>
              </a:solidFill>
              <a:latin typeface="Arial" charset="0"/>
            </a:endParaRPr>
          </a:p>
          <a:p>
            <a:pPr eaLnBrk="1" hangingPunct="1"/>
            <a:endParaRPr lang="en-US" dirty="0" smtClean="0"/>
          </a:p>
        </p:txBody>
      </p:sp>
      <p:sp>
        <p:nvSpPr>
          <p:cNvPr id="4" name="Date Placeholder 3"/>
          <p:cNvSpPr>
            <a:spLocks noGrp="1"/>
          </p:cNvSpPr>
          <p:nvPr>
            <p:ph type="dt" sz="half" idx="10"/>
          </p:nvPr>
        </p:nvSpPr>
        <p:spPr/>
        <p:txBody>
          <a:bodyPr/>
          <a:lstStyle/>
          <a:p>
            <a:pPr>
              <a:defRPr/>
            </a:pPr>
            <a:fld id="{E0D27897-FE3F-469E-B5A5-030AD9BCD4D8}" type="datetimeFigureOut">
              <a:rPr lang="en-US" smtClean="0"/>
              <a:pPr>
                <a:defRPr/>
              </a:pPr>
              <a:t>8/11/2014</a:t>
            </a:fld>
            <a:endParaRPr lang="en-US" dirty="0"/>
          </a:p>
        </p:txBody>
      </p:sp>
      <p:sp>
        <p:nvSpPr>
          <p:cNvPr id="16386" name="WordArt 4"/>
          <p:cNvSpPr>
            <a:spLocks noChangeArrowheads="1" noChangeShapeType="1" noTextEdit="1"/>
          </p:cNvSpPr>
          <p:nvPr/>
        </p:nvSpPr>
        <p:spPr bwMode="auto">
          <a:xfrm>
            <a:off x="2331048" y="2811388"/>
            <a:ext cx="5669951" cy="762000"/>
          </a:xfrm>
          <a:prstGeom prst="rect">
            <a:avLst/>
          </a:prstGeom>
          <a:ln>
            <a:noFill/>
          </a:ln>
        </p:spPr>
        <p:txBody>
          <a:bodyPr wrap="none" fromWordArt="1">
            <a:prstTxWarp prst="textPlain">
              <a:avLst>
                <a:gd name="adj" fmla="val 50000"/>
              </a:avLst>
            </a:prstTxWarp>
          </a:bodyPr>
          <a:lstStyle/>
          <a:p>
            <a:pPr algn="ctr"/>
            <a:endParaRPr lang="en-US" sz="4400" b="1" kern="10" dirty="0">
              <a:ln w="19050">
                <a:solidFill>
                  <a:schemeClr val="tx1"/>
                </a:solidFill>
                <a:round/>
                <a:headEnd/>
                <a:tailEnd/>
              </a:ln>
              <a:solidFill>
                <a:schemeClr val="tx2"/>
              </a:solidFill>
              <a:latin typeface="Arial"/>
              <a:cs typeface="Arial"/>
            </a:endParaRPr>
          </a:p>
        </p:txBody>
      </p:sp>
      <p:sp useBgFill="1">
        <p:nvSpPr>
          <p:cNvPr id="14" name="Rectangle 13"/>
          <p:cNvSpPr/>
          <p:nvPr/>
        </p:nvSpPr>
        <p:spPr>
          <a:xfrm>
            <a:off x="2145321" y="3573388"/>
            <a:ext cx="7024301" cy="33716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2180003" y="3003639"/>
            <a:ext cx="2145323" cy="3716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914400" y="-152400"/>
            <a:ext cx="2145320" cy="28244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449421" y="4861800"/>
            <a:ext cx="6499630" cy="1569660"/>
          </a:xfrm>
          <a:prstGeom prst="rect">
            <a:avLst/>
          </a:prstGeom>
          <a:noFill/>
        </p:spPr>
        <p:txBody>
          <a:bodyPr wrap="square" rtlCol="0">
            <a:spAutoFit/>
          </a:bodyPr>
          <a:lstStyle/>
          <a:p>
            <a:pPr algn="ctr"/>
            <a:r>
              <a:rPr lang="en-US" sz="2400" b="1" dirty="0"/>
              <a:t>A Coastal </a:t>
            </a:r>
            <a:r>
              <a:rPr lang="en-US" sz="2400" b="1" dirty="0" smtClean="0"/>
              <a:t>Barrier System</a:t>
            </a:r>
          </a:p>
          <a:p>
            <a:pPr algn="ctr"/>
            <a:r>
              <a:rPr lang="en-US" sz="2400" b="1" dirty="0" smtClean="0"/>
              <a:t>Protecting </a:t>
            </a:r>
            <a:r>
              <a:rPr lang="en-US" sz="2400" b="1" dirty="0"/>
              <a:t>the </a:t>
            </a:r>
            <a:r>
              <a:rPr lang="en-US" sz="2400" b="1" dirty="0" smtClean="0"/>
              <a:t>Houston/Galveston Region from </a:t>
            </a:r>
            <a:r>
              <a:rPr lang="en-US" sz="2400" b="1" dirty="0"/>
              <a:t>Hurricane </a:t>
            </a:r>
            <a:r>
              <a:rPr lang="en-US" sz="2400" b="1" dirty="0" smtClean="0"/>
              <a:t>Storm Surge</a:t>
            </a:r>
          </a:p>
          <a:p>
            <a:pPr algn="ctr"/>
            <a:r>
              <a:rPr lang="en-US" sz="2400" b="1" dirty="0" smtClean="0"/>
              <a:t> </a:t>
            </a:r>
            <a:endParaRPr lang="en-US" sz="2400" b="1" dirty="0"/>
          </a:p>
        </p:txBody>
      </p:sp>
      <p:pic>
        <p:nvPicPr>
          <p:cNvPr id="8" name="Ike_Damage.mp4">
            <a:hlinkClick r:id="" action="ppaction://media"/>
          </p:cNvPr>
          <p:cNvPicPr>
            <a:picLocks noChangeAspect="1"/>
          </p:cNvPicPr>
          <p:nvPr>
            <a:videoFile r:link="rId1"/>
            <p:extLst>
              <p:ext uri="{DAA4B4D4-6D71-4841-9C94-3DE7FCFB9230}">
                <p14:media xmlns:p14="http://schemas.microsoft.com/office/powerpoint/2010/main" r:embed="rId2">
                  <p14:trim st="35808.5896" end="66864.4458"/>
                </p14:media>
              </p:ext>
            </p:extLst>
          </p:nvPr>
        </p:nvPicPr>
        <p:blipFill>
          <a:blip r:embed="rId6" cstate="print"/>
          <a:stretch>
            <a:fillRect/>
          </a:stretch>
        </p:blipFill>
        <p:spPr>
          <a:xfrm>
            <a:off x="2948575" y="174704"/>
            <a:ext cx="2217448" cy="2774656"/>
          </a:xfrm>
          <a:prstGeom prst="rect">
            <a:avLst/>
          </a:prstGeom>
        </p:spPr>
      </p:pic>
      <p:pic>
        <p:nvPicPr>
          <p:cNvPr id="3" name="Ike_Doppler_Radar.mp4">
            <a:hlinkClick r:id="" action="ppaction://media"/>
          </p:cNvPr>
          <p:cNvPicPr>
            <a:picLocks noChangeAspect="1"/>
          </p:cNvPicPr>
          <p:nvPr>
            <a:videoFile r:link="rId1"/>
            <p:extLst>
              <p:ext uri="{DAA4B4D4-6D71-4841-9C94-3DE7FCFB9230}">
                <p14:media xmlns:p14="http://schemas.microsoft.com/office/powerpoint/2010/main" r:embed="rId3">
                  <p14:trim st="5910.1908" end="2199.1408"/>
                </p14:media>
              </p:ext>
            </p:extLst>
          </p:nvPr>
        </p:nvPicPr>
        <p:blipFill rotWithShape="1">
          <a:blip r:embed="rId7" cstate="print"/>
          <a:srcRect l="26626" t="5488" r="3049" b="4540"/>
          <a:stretch>
            <a:fillRect/>
          </a:stretch>
        </p:blipFill>
        <p:spPr>
          <a:xfrm>
            <a:off x="5562600" y="174704"/>
            <a:ext cx="3352799" cy="3973192"/>
          </a:xfrm>
          <a:prstGeom prst="rect">
            <a:avLst/>
          </a:prstGeom>
        </p:spPr>
      </p:pic>
      <p:pic>
        <p:nvPicPr>
          <p:cNvPr id="21" name="Ike_Footage.mp4">
            <a:hlinkClick r:id="" action="ppaction://media"/>
          </p:cNvPr>
          <p:cNvPicPr>
            <a:picLocks noChangeAspect="1"/>
          </p:cNvPicPr>
          <p:nvPr>
            <a:videoFile r:link="rId1"/>
            <p:extLst>
              <p:ext uri="{DAA4B4D4-6D71-4841-9C94-3DE7FCFB9230}">
                <p14:media xmlns:p14="http://schemas.microsoft.com/office/powerpoint/2010/main" r:embed="rId4">
                  <p14:trim end="56674.6261"/>
                </p14:media>
              </p:ext>
            </p:extLst>
          </p:nvPr>
        </p:nvPicPr>
        <p:blipFill rotWithShape="1">
          <a:blip r:embed="rId8" cstate="print"/>
          <a:srcRect b="27639"/>
          <a:stretch/>
        </p:blipFill>
        <p:spPr>
          <a:xfrm>
            <a:off x="278949" y="174705"/>
            <a:ext cx="2340944" cy="2774655"/>
          </a:xfrm>
          <a:prstGeom prst="rect">
            <a:avLst/>
          </a:prstGeom>
        </p:spPr>
      </p:pic>
      <p:cxnSp>
        <p:nvCxnSpPr>
          <p:cNvPr id="10" name="Straight Connector 9"/>
          <p:cNvCxnSpPr/>
          <p:nvPr/>
        </p:nvCxnSpPr>
        <p:spPr>
          <a:xfrm>
            <a:off x="2105727" y="3084830"/>
            <a:ext cx="0" cy="0"/>
          </a:xfrm>
          <a:prstGeom prst="line">
            <a:avLst/>
          </a:prstGeom>
          <a:ln w="127000">
            <a:solidFill>
              <a:srgbClr val="170A74"/>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3573388"/>
            <a:ext cx="710349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mj-lt"/>
              </a:rPr>
              <a:t>The Ike Dike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173" fill="hold"/>
                                        <p:tgtEl>
                                          <p:spTgt spid="8"/>
                                        </p:tgtEl>
                                      </p:cBhvr>
                                    </p:cmd>
                                  </p:childTnLst>
                                </p:cTn>
                              </p:par>
                              <p:par>
                                <p:cTn id="7" presetID="1" presetClass="mediacall" presetSubtype="0" fill="hold" nodeType="withEffect">
                                  <p:stCondLst>
                                    <p:cond delay="0"/>
                                  </p:stCondLst>
                                  <p:childTnLst>
                                    <p:cmd type="call" cmd="playFrom(0.0)">
                                      <p:cBhvr>
                                        <p:cTn id="8" dur="20693" fill="hold"/>
                                        <p:tgtEl>
                                          <p:spTgt spid="3"/>
                                        </p:tgtEl>
                                      </p:cBhvr>
                                    </p:cmd>
                                  </p:childTnLst>
                                </p:cTn>
                              </p:par>
                              <p:par>
                                <p:cTn id="9" presetID="1" presetClass="mediacall" presetSubtype="0" fill="hold" nodeType="withEffect">
                                  <p:stCondLst>
                                    <p:cond delay="0"/>
                                  </p:stCondLst>
                                  <p:childTnLst>
                                    <p:cmd type="call" cmd="playFrom(0.0)">
                                      <p:cBhvr>
                                        <p:cTn id="10" dur="62058" fill="hold"/>
                                        <p:tgtEl>
                                          <p:spTgt spid="21"/>
                                        </p:tgtEl>
                                      </p:cBhvr>
                                    </p:cmd>
                                  </p:childTnLst>
                                </p:cTn>
                              </p:par>
                              <p:par>
                                <p:cTn id="11" presetID="3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repeatCount="indefinite"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p:cMediaNode vol="80000" mute="1">
                <p:cTn id="29" repeatCount="indefinite" fill="hold" display="0">
                  <p:stCondLst>
                    <p:cond delay="indefinite"/>
                  </p:stCondLst>
                </p:cTn>
                <p:tgtEl>
                  <p:spTgt spid="21"/>
                </p:tgtEl>
              </p:cMediaNode>
            </p:video>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withEffect">
                                  <p:stCondLst>
                                    <p:cond delay="0"/>
                                  </p:stCondLst>
                                  <p:childTnLst>
                                    <p:cmd type="call" cmd="togglePause">
                                      <p:cBhvr>
                                        <p:cTn id="34"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7467600" cy="4525963"/>
          </a:xfrm>
          <a:prstGeom prst="rect">
            <a:avLst/>
          </a:prstGeom>
        </p:spPr>
        <p:txBody>
          <a:bodyPr/>
          <a:lstStyle/>
          <a:p>
            <a:endParaRPr lang="en-US"/>
          </a:p>
        </p:txBody>
      </p:sp>
      <p:pic>
        <p:nvPicPr>
          <p:cNvPr id="16386" name="Picture 2" descr="C:\Users\coffmanc\Pictures\Netherlands\DSC_03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768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38600" y="76200"/>
            <a:ext cx="3810000" cy="461665"/>
          </a:xfrm>
          <a:prstGeom prst="rect">
            <a:avLst/>
          </a:prstGeom>
          <a:noFill/>
        </p:spPr>
        <p:txBody>
          <a:bodyPr wrap="square" rtlCol="0">
            <a:spAutoFit/>
          </a:bodyPr>
          <a:lstStyle/>
          <a:p>
            <a:pPr algn="ctr"/>
            <a:r>
              <a:rPr lang="en-US" sz="2400" b="1" dirty="0" smtClean="0"/>
              <a:t>Eastern Scheldt Barrier</a:t>
            </a:r>
            <a:endParaRPr lang="en-US" sz="2400" b="1" dirty="0"/>
          </a:p>
        </p:txBody>
      </p:sp>
      <p:pic>
        <p:nvPicPr>
          <p:cNvPr id="4100" name="Picture 4" descr="http://m.ammoth.us/blog/wp-content/uploads/2009/06/oosterschel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002" y="685800"/>
            <a:ext cx="5813198" cy="58131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99" y="838200"/>
            <a:ext cx="2743201" cy="4401205"/>
          </a:xfrm>
          <a:prstGeom prst="rect">
            <a:avLst/>
          </a:prstGeom>
          <a:noFill/>
        </p:spPr>
        <p:txBody>
          <a:bodyPr wrap="square" rtlCol="0">
            <a:spAutoFit/>
          </a:bodyPr>
          <a:lstStyle/>
          <a:p>
            <a:r>
              <a:rPr lang="en-US" sz="1400" dirty="0"/>
              <a:t>A</a:t>
            </a:r>
            <a:r>
              <a:rPr lang="en-US" sz="1400" dirty="0" smtClean="0"/>
              <a:t> </a:t>
            </a:r>
            <a:r>
              <a:rPr lang="en-US" sz="1400" dirty="0"/>
              <a:t>giant engineering </a:t>
            </a:r>
            <a:r>
              <a:rPr lang="en-US" sz="1400" dirty="0" smtClean="0"/>
              <a:t>structure, </a:t>
            </a:r>
            <a:r>
              <a:rPr lang="en-US" sz="1400" dirty="0"/>
              <a:t>The Eastern Scheldt storm surge barrier ('</a:t>
            </a:r>
            <a:r>
              <a:rPr lang="en-US" sz="1400" dirty="0" err="1"/>
              <a:t>Oosterscheldekering</a:t>
            </a:r>
            <a:r>
              <a:rPr lang="en-US" sz="1400" dirty="0" smtClean="0"/>
              <a:t>'), </a:t>
            </a:r>
            <a:r>
              <a:rPr lang="en-US" sz="1400" dirty="0"/>
              <a:t>was completed in 1986 and is part of the </a:t>
            </a:r>
            <a:r>
              <a:rPr lang="en-US" sz="1400" dirty="0" smtClean="0"/>
              <a:t>'</a:t>
            </a:r>
            <a:r>
              <a:rPr lang="en-US" sz="1400" dirty="0" err="1" smtClean="0"/>
              <a:t>Deltaworks</a:t>
            </a:r>
            <a:r>
              <a:rPr lang="en-US" sz="1400" dirty="0" smtClean="0"/>
              <a:t>' </a:t>
            </a:r>
            <a:r>
              <a:rPr lang="en-US" sz="1400" dirty="0"/>
              <a:t>started after the 1953 flood. The barrier has 62 steel doors each </a:t>
            </a:r>
            <a:r>
              <a:rPr lang="en-US" sz="1400" dirty="0" smtClean="0"/>
              <a:t>140 feet </a:t>
            </a:r>
            <a:r>
              <a:rPr lang="en-US" sz="1400" dirty="0"/>
              <a:t>wide. They are normally open but are </a:t>
            </a:r>
            <a:r>
              <a:rPr lang="en-US" sz="1400" dirty="0" smtClean="0"/>
              <a:t>closed </a:t>
            </a:r>
            <a:r>
              <a:rPr lang="en-US" sz="1400" dirty="0"/>
              <a:t>when there is a North Sea high water level alert. The door gates slide between big concrete pillars, each one up to </a:t>
            </a:r>
            <a:r>
              <a:rPr lang="en-US" sz="1400" dirty="0" smtClean="0"/>
              <a:t>130 feet </a:t>
            </a:r>
            <a:r>
              <a:rPr lang="en-US" sz="1400" dirty="0"/>
              <a:t>high. The barrier consists of three parts between </a:t>
            </a:r>
            <a:r>
              <a:rPr lang="en-US" sz="1400" dirty="0" smtClean="0"/>
              <a:t>artificially </a:t>
            </a:r>
            <a:r>
              <a:rPr lang="en-US" sz="1400" dirty="0"/>
              <a:t>created </a:t>
            </a:r>
            <a:r>
              <a:rPr lang="en-US" sz="1400" dirty="0" smtClean="0"/>
              <a:t>islands.  When open, the gates allow water exchange between the North Sea and the estuary assuring a healthy bay.</a:t>
            </a:r>
            <a:endParaRPr lang="en-US" sz="1400" dirty="0"/>
          </a:p>
        </p:txBody>
      </p:sp>
      <p:pic>
        <p:nvPicPr>
          <p:cNvPr id="1026" name="Picture 2" descr="DSC_0394"/>
          <p:cNvPicPr>
            <a:picLocks noChangeAspect="1" noChangeArrowheads="1"/>
          </p:cNvPicPr>
          <p:nvPr/>
        </p:nvPicPr>
        <p:blipFill>
          <a:blip r:embed="rId3" cstate="print">
            <a:extLst>
              <a:ext uri="{28A0092B-C50C-407E-A947-70E740481C1C}">
                <a14:useLocalDpi xmlns:a14="http://schemas.microsoft.com/office/drawing/2010/main" val="0"/>
              </a:ext>
            </a:extLst>
          </a:blip>
          <a:srcRect l="66951" t="41371" b="27199"/>
          <a:stretch>
            <a:fillRect/>
          </a:stretch>
        </p:blipFill>
        <p:spPr bwMode="auto">
          <a:xfrm>
            <a:off x="6781801" y="3736060"/>
            <a:ext cx="2362198" cy="1503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cxnSp>
        <p:nvCxnSpPr>
          <p:cNvPr id="3" name="Straight Arrow Connector 2"/>
          <p:cNvCxnSpPr/>
          <p:nvPr/>
        </p:nvCxnSpPr>
        <p:spPr>
          <a:xfrm flipH="1" flipV="1">
            <a:off x="4724402" y="2819400"/>
            <a:ext cx="2057399" cy="1828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572000" y="3505200"/>
            <a:ext cx="2209801"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505200" y="4648200"/>
            <a:ext cx="3276601"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00400" y="2514600"/>
            <a:ext cx="1066800" cy="276999"/>
          </a:xfrm>
          <a:prstGeom prst="rect">
            <a:avLst/>
          </a:prstGeom>
          <a:noFill/>
        </p:spPr>
        <p:txBody>
          <a:bodyPr wrap="square" rtlCol="0">
            <a:spAutoFit/>
          </a:bodyPr>
          <a:lstStyle/>
          <a:p>
            <a:r>
              <a:rPr lang="en-US" sz="1200" dirty="0" smtClean="0"/>
              <a:t>North Sea</a:t>
            </a:r>
            <a:endParaRPr lang="en-US" sz="1200" dirty="0"/>
          </a:p>
        </p:txBody>
      </p:sp>
    </p:spTree>
    <p:extLst>
      <p:ext uri="{BB962C8B-B14F-4D97-AF65-F5344CB8AC3E}">
        <p14:creationId xmlns:p14="http://schemas.microsoft.com/office/powerpoint/2010/main" val="3231483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5"/>
          <p:cNvSpPr>
            <a:spLocks noGrp="1"/>
          </p:cNvSpPr>
          <p:nvPr>
            <p:ph type="title"/>
          </p:nvPr>
        </p:nvSpPr>
        <p:spPr>
          <a:xfrm>
            <a:off x="762000" y="152400"/>
            <a:ext cx="7772400" cy="1143000"/>
          </a:xfrm>
        </p:spPr>
        <p:txBody>
          <a:bodyPr>
            <a:normAutofit/>
          </a:bodyPr>
          <a:lstStyle/>
          <a:p>
            <a:pPr algn="ctr"/>
            <a:r>
              <a:rPr lang="en-US" sz="3200" dirty="0" smtClean="0">
                <a:latin typeface="Arial" charset="0"/>
              </a:rPr>
              <a:t>The Netherlands</a:t>
            </a:r>
            <a:br>
              <a:rPr lang="en-US" sz="3200" dirty="0" smtClean="0">
                <a:latin typeface="Arial" charset="0"/>
              </a:rPr>
            </a:br>
            <a:r>
              <a:rPr lang="en-US" sz="3200" dirty="0" smtClean="0">
                <a:latin typeface="Arial" charset="0"/>
              </a:rPr>
              <a:t>Storm Surge Barrier in Action</a:t>
            </a:r>
          </a:p>
        </p:txBody>
      </p:sp>
      <p:pic>
        <p:nvPicPr>
          <p:cNvPr id="2" name="Oosterscheldekering.mp4">
            <a:hlinkClick r:id="" action="ppaction://media"/>
          </p:cNvPr>
          <p:cNvPicPr>
            <a:picLocks noChangeAspect="1"/>
          </p:cNvPicPr>
          <p:nvPr>
            <a:videoFile r:link="rId1"/>
            <p:extLst>
              <p:ext uri="{DAA4B4D4-6D71-4841-9C94-3DE7FCFB9230}">
                <p14:media xmlns:p14="http://schemas.microsoft.com/office/powerpoint/2010/main" r:embed="rId2">
                  <p14:trim st="28044.416" end="1304.3925"/>
                </p14:media>
              </p:ext>
            </p:extLst>
          </p:nvPr>
        </p:nvPicPr>
        <p:blipFill>
          <a:blip r:embed="rId5" cstate="print"/>
          <a:stretch>
            <a:fillRect/>
          </a:stretch>
        </p:blipFill>
        <p:spPr>
          <a:xfrm>
            <a:off x="762000" y="1524000"/>
            <a:ext cx="76962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332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C:\Users\coffmanc\AppData\Local\Microsoft\Windows\Temporary Internet Files\Content.Outlook\6BJO1VZ6\GalvestonAerialMap1.jpg"/>
          <p:cNvPicPr>
            <a:picLocks noGrp="1" noChangeAspect="1" noChangeArrowheads="1"/>
          </p:cNvPicPr>
          <p:nvPr>
            <p:ph sz="quarter" idx="13"/>
          </p:nvPr>
        </p:nvPicPr>
        <p:blipFill>
          <a:blip r:embed="rId3" cstate="print"/>
          <a:srcRect/>
          <a:stretch>
            <a:fillRect/>
          </a:stretch>
        </p:blipFill>
        <p:spPr>
          <a:xfrm>
            <a:off x="1" y="0"/>
            <a:ext cx="9144000" cy="6859589"/>
          </a:xfrm>
        </p:spPr>
      </p:pic>
      <p:sp>
        <p:nvSpPr>
          <p:cNvPr id="5" name="TextBox 4"/>
          <p:cNvSpPr txBox="1"/>
          <p:nvPr/>
        </p:nvSpPr>
        <p:spPr>
          <a:xfrm>
            <a:off x="5336514" y="5687675"/>
            <a:ext cx="3886200" cy="369332"/>
          </a:xfrm>
          <a:prstGeom prst="rect">
            <a:avLst/>
          </a:prstGeom>
          <a:noFill/>
        </p:spPr>
        <p:txBody>
          <a:bodyPr wrap="square">
            <a:spAutoFit/>
          </a:bodyPr>
          <a:lstStyle/>
          <a:p>
            <a:pPr algn="ctr">
              <a:defRPr/>
            </a:pPr>
            <a:r>
              <a:rPr lang="en-US" dirty="0" smtClean="0">
                <a:solidFill>
                  <a:srgbClr val="FFFF00"/>
                </a:solidFill>
                <a:latin typeface="Arial" charset="0"/>
                <a:cs typeface="Arial" charset="0"/>
              </a:rPr>
              <a:t>Coastal Spine</a:t>
            </a:r>
            <a:endParaRPr lang="en-US" dirty="0">
              <a:solidFill>
                <a:srgbClr val="FFFF00"/>
              </a:solidFill>
              <a:latin typeface="Arial" charset="0"/>
              <a:cs typeface="Arial" charset="0"/>
            </a:endParaRPr>
          </a:p>
        </p:txBody>
      </p:sp>
      <p:sp>
        <p:nvSpPr>
          <p:cNvPr id="38915" name="TextBox 5"/>
          <p:cNvSpPr txBox="1">
            <a:spLocks noChangeArrowheads="1"/>
          </p:cNvSpPr>
          <p:nvPr/>
        </p:nvSpPr>
        <p:spPr bwMode="auto">
          <a:xfrm rot="-1938113">
            <a:off x="3292475" y="4811713"/>
            <a:ext cx="23622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Galveston Island</a:t>
            </a:r>
          </a:p>
        </p:txBody>
      </p:sp>
      <p:sp>
        <p:nvSpPr>
          <p:cNvPr id="38916" name="TextBox 6"/>
          <p:cNvSpPr txBox="1">
            <a:spLocks noChangeArrowheads="1"/>
          </p:cNvSpPr>
          <p:nvPr/>
        </p:nvSpPr>
        <p:spPr bwMode="auto">
          <a:xfrm rot="-1556849">
            <a:off x="5586413" y="3033713"/>
            <a:ext cx="22098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Bolivar Peninsula</a:t>
            </a:r>
          </a:p>
        </p:txBody>
      </p:sp>
      <p:cxnSp>
        <p:nvCxnSpPr>
          <p:cNvPr id="11" name="Straight Connector 10"/>
          <p:cNvCxnSpPr/>
          <p:nvPr/>
        </p:nvCxnSpPr>
        <p:spPr>
          <a:xfrm rot="10800000" flipV="1">
            <a:off x="4495800" y="4495800"/>
            <a:ext cx="1219200" cy="8382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600700" y="4229100"/>
            <a:ext cx="304800" cy="7620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sp>
        <p:nvSpPr>
          <p:cNvPr id="38919" name="TextBox 13"/>
          <p:cNvSpPr txBox="1">
            <a:spLocks noChangeArrowheads="1"/>
          </p:cNvSpPr>
          <p:nvPr/>
        </p:nvSpPr>
        <p:spPr bwMode="auto">
          <a:xfrm>
            <a:off x="5791200" y="4114800"/>
            <a:ext cx="2057400" cy="307975"/>
          </a:xfrm>
          <a:prstGeom prst="rect">
            <a:avLst/>
          </a:prstGeom>
          <a:noFill/>
          <a:ln w="9525">
            <a:noFill/>
            <a:miter lim="800000"/>
            <a:headEnd/>
            <a:tailEnd/>
          </a:ln>
        </p:spPr>
        <p:txBody>
          <a:bodyPr>
            <a:spAutoFit/>
          </a:bodyPr>
          <a:lstStyle/>
          <a:p>
            <a:r>
              <a:rPr lang="en-US" sz="1400" dirty="0" smtClean="0"/>
              <a:t> </a:t>
            </a:r>
            <a:r>
              <a:rPr lang="en-US" sz="900" dirty="0" smtClean="0"/>
              <a:t> </a:t>
            </a:r>
            <a:r>
              <a:rPr lang="en-US" sz="900" dirty="0">
                <a:latin typeface="Arial" pitchFamily="34" charset="0"/>
                <a:cs typeface="Arial" pitchFamily="34" charset="0"/>
              </a:rPr>
              <a:t>Bolivar Roads</a:t>
            </a:r>
          </a:p>
        </p:txBody>
      </p:sp>
      <p:sp>
        <p:nvSpPr>
          <p:cNvPr id="15" name="TextBox 14"/>
          <p:cNvSpPr txBox="1"/>
          <p:nvPr/>
        </p:nvSpPr>
        <p:spPr>
          <a:xfrm>
            <a:off x="1295400" y="5791200"/>
            <a:ext cx="2057400" cy="254000"/>
          </a:xfrm>
          <a:prstGeom prst="rect">
            <a:avLst/>
          </a:prstGeom>
          <a:noFill/>
        </p:spPr>
        <p:txBody>
          <a:bodyPr>
            <a:spAutoFit/>
          </a:bodyPr>
          <a:lstStyle/>
          <a:p>
            <a:pPr>
              <a:defRPr/>
            </a:pPr>
            <a:r>
              <a:rPr lang="en-US" sz="1050" dirty="0">
                <a:latin typeface="Arial" charset="0"/>
                <a:cs typeface="Arial" charset="0"/>
              </a:rPr>
              <a:t>Intracoastal Waterway </a:t>
            </a:r>
          </a:p>
        </p:txBody>
      </p:sp>
      <p:cxnSp>
        <p:nvCxnSpPr>
          <p:cNvPr id="17" name="Straight Connector 16"/>
          <p:cNvCxnSpPr/>
          <p:nvPr/>
        </p:nvCxnSpPr>
        <p:spPr>
          <a:xfrm rot="10800000" flipV="1">
            <a:off x="2895600" y="5334000"/>
            <a:ext cx="1600200" cy="10668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6477000" y="2438400"/>
            <a:ext cx="2667000" cy="11430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5791200" y="3581400"/>
            <a:ext cx="685800" cy="4572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9400" y="6324600"/>
            <a:ext cx="1676400" cy="369888"/>
          </a:xfrm>
          <a:prstGeom prst="rect">
            <a:avLst/>
          </a:prstGeom>
          <a:noFill/>
        </p:spPr>
        <p:txBody>
          <a:bodyPr>
            <a:spAutoFit/>
          </a:bodyPr>
          <a:lstStyle/>
          <a:p>
            <a:pPr>
              <a:defRPr/>
            </a:pPr>
            <a:r>
              <a:rPr lang="en-US" sz="1400" dirty="0">
                <a:latin typeface="Arial" charset="0"/>
                <a:cs typeface="Arial" charset="0"/>
              </a:rPr>
              <a:t>•</a:t>
            </a:r>
            <a:r>
              <a:rPr lang="en-US" dirty="0">
                <a:latin typeface="Arial" charset="0"/>
                <a:cs typeface="Arial" charset="0"/>
              </a:rPr>
              <a:t> </a:t>
            </a:r>
            <a:r>
              <a:rPr lang="en-US" sz="1050" dirty="0">
                <a:latin typeface="Arial" charset="0"/>
                <a:cs typeface="Arial" charset="0"/>
              </a:rPr>
              <a:t>San Luis Pass</a:t>
            </a:r>
          </a:p>
        </p:txBody>
      </p:sp>
      <p:cxnSp>
        <p:nvCxnSpPr>
          <p:cNvPr id="30" name="Straight Connector 29"/>
          <p:cNvCxnSpPr>
            <a:endCxn id="28" idx="1"/>
          </p:cNvCxnSpPr>
          <p:nvPr/>
        </p:nvCxnSpPr>
        <p:spPr>
          <a:xfrm rot="5400000">
            <a:off x="2803525" y="6416675"/>
            <a:ext cx="107950" cy="76200"/>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62200" y="6553200"/>
            <a:ext cx="381000" cy="3048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50585" y="4876800"/>
            <a:ext cx="1752600" cy="253916"/>
          </a:xfrm>
          <a:prstGeom prst="rect">
            <a:avLst/>
          </a:prstGeom>
          <a:noFill/>
        </p:spPr>
        <p:txBody>
          <a:bodyPr>
            <a:spAutoFit/>
          </a:bodyPr>
          <a:lstStyle/>
          <a:p>
            <a:pPr>
              <a:defRPr/>
            </a:pPr>
            <a:r>
              <a:rPr lang="en-US" sz="1050" dirty="0" smtClean="0">
                <a:latin typeface="Arial" charset="0"/>
                <a:cs typeface="Arial" charset="0"/>
              </a:rPr>
              <a:t>Existing </a:t>
            </a:r>
            <a:r>
              <a:rPr lang="en-US" sz="1050" dirty="0">
                <a:latin typeface="Arial" charset="0"/>
                <a:cs typeface="Arial" charset="0"/>
              </a:rPr>
              <a:t>Seawall</a:t>
            </a:r>
          </a:p>
        </p:txBody>
      </p:sp>
      <p:cxnSp>
        <p:nvCxnSpPr>
          <p:cNvPr id="22" name="Straight Connector 21"/>
          <p:cNvCxnSpPr/>
          <p:nvPr/>
        </p:nvCxnSpPr>
        <p:spPr>
          <a:xfrm rot="5400000">
            <a:off x="8115300" y="2552700"/>
            <a:ext cx="3810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6248400"/>
            <a:ext cx="381000" cy="2286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82000" y="2743200"/>
            <a:ext cx="1066800" cy="415925"/>
          </a:xfrm>
          <a:prstGeom prst="rect">
            <a:avLst/>
          </a:prstGeom>
          <a:noFill/>
        </p:spPr>
        <p:txBody>
          <a:bodyPr>
            <a:spAutoFit/>
          </a:bodyPr>
          <a:lstStyle/>
          <a:p>
            <a:pPr>
              <a:defRPr/>
            </a:pPr>
            <a:r>
              <a:rPr lang="en-US" sz="1050" dirty="0" smtClean="0">
                <a:latin typeface="Arial" charset="0"/>
                <a:cs typeface="Arial" charset="0"/>
              </a:rPr>
              <a:t>High </a:t>
            </a:r>
            <a:endParaRPr lang="en-US" sz="1050" dirty="0">
              <a:latin typeface="Arial" charset="0"/>
              <a:cs typeface="Arial" charset="0"/>
            </a:endParaRPr>
          </a:p>
          <a:p>
            <a:pPr>
              <a:defRPr/>
            </a:pPr>
            <a:r>
              <a:rPr lang="en-US" sz="1050" dirty="0">
                <a:latin typeface="Arial" charset="0"/>
                <a:cs typeface="Arial" charset="0"/>
              </a:rPr>
              <a:t>   Island</a:t>
            </a:r>
          </a:p>
        </p:txBody>
      </p:sp>
      <p:sp>
        <p:nvSpPr>
          <p:cNvPr id="21" name="TextBox 20"/>
          <p:cNvSpPr txBox="1"/>
          <p:nvPr/>
        </p:nvSpPr>
        <p:spPr>
          <a:xfrm>
            <a:off x="3886200" y="2286000"/>
            <a:ext cx="1676400" cy="523220"/>
          </a:xfrm>
          <a:prstGeom prst="rect">
            <a:avLst/>
          </a:prstGeom>
          <a:noFill/>
        </p:spPr>
        <p:txBody>
          <a:bodyPr wrap="square" rtlCol="0">
            <a:spAutoFit/>
          </a:bodyPr>
          <a:lstStyle/>
          <a:p>
            <a:r>
              <a:rPr lang="en-US" sz="1400" dirty="0" smtClean="0">
                <a:latin typeface="Arial" pitchFamily="34" charset="0"/>
                <a:cs typeface="Arial" pitchFamily="34" charset="0"/>
              </a:rPr>
              <a:t>Houston Ship Channel</a:t>
            </a:r>
            <a:endParaRPr lang="en-US" sz="1400" dirty="0">
              <a:latin typeface="Arial" pitchFamily="34" charset="0"/>
              <a:cs typeface="Arial" pitchFamily="34" charset="0"/>
            </a:endParaRPr>
          </a:p>
        </p:txBody>
      </p:sp>
      <p:sp>
        <p:nvSpPr>
          <p:cNvPr id="27" name="TextBox 26"/>
          <p:cNvSpPr txBox="1"/>
          <p:nvPr/>
        </p:nvSpPr>
        <p:spPr>
          <a:xfrm>
            <a:off x="0" y="79379"/>
            <a:ext cx="3886200" cy="1631216"/>
          </a:xfrm>
          <a:prstGeom prst="rect">
            <a:avLst/>
          </a:prstGeom>
          <a:solidFill>
            <a:schemeClr val="bg1">
              <a:alpha val="23000"/>
            </a:schemeClr>
          </a:solidFill>
        </p:spPr>
        <p:txBody>
          <a:bodyPr wrap="square" rtlCol="0">
            <a:spAutoFit/>
          </a:bodyPr>
          <a:lstStyle/>
          <a:p>
            <a:pPr algn="ctr"/>
            <a:r>
              <a:rPr lang="en-US" sz="2000" dirty="0" smtClean="0">
                <a:latin typeface="Arial" pitchFamily="34" charset="0"/>
                <a:cs typeface="Arial" pitchFamily="34" charset="0"/>
              </a:rPr>
              <a:t>The Ike Dike strategy is to keep the ocean surge out of Galveston Bay by </a:t>
            </a:r>
            <a:r>
              <a:rPr lang="en-US" sz="2000" dirty="0" smtClean="0"/>
              <a:t>using  a gated coastal barrier </a:t>
            </a:r>
          </a:p>
          <a:p>
            <a:endParaRPr lang="en-US" sz="2000" dirty="0" smtClean="0">
              <a:latin typeface="Arial" pitchFamily="34" charset="0"/>
              <a:cs typeface="Arial" pitchFamily="34" charset="0"/>
            </a:endParaRPr>
          </a:p>
        </p:txBody>
      </p:sp>
      <p:sp>
        <p:nvSpPr>
          <p:cNvPr id="2" name="Right Brace 1"/>
          <p:cNvSpPr/>
          <p:nvPr/>
        </p:nvSpPr>
        <p:spPr>
          <a:xfrm rot="3152216">
            <a:off x="6135307" y="2456723"/>
            <a:ext cx="1119223" cy="5499912"/>
          </a:xfrm>
          <a:prstGeom prst="rightBrace">
            <a:avLst>
              <a:gd name="adj1" fmla="val 16044"/>
              <a:gd name="adj2" fmla="val 49330"/>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6" presetClass="entr" presetSubtype="21"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50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42" presetClass="entr" presetSubtype="0"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C:\Users\coffmanc\AppData\Local\Microsoft\Windows\Temporary Internet Files\Content.Outlook\6BJO1VZ6\GalvestonAerialMap1.jpg"/>
          <p:cNvPicPr>
            <a:picLocks noGrp="1" noChangeAspect="1" noChangeArrowheads="1"/>
          </p:cNvPicPr>
          <p:nvPr>
            <p:ph sz="quarter" idx="13"/>
          </p:nvPr>
        </p:nvPicPr>
        <p:blipFill>
          <a:blip r:embed="rId3" cstate="print"/>
          <a:srcRect/>
          <a:stretch>
            <a:fillRect/>
          </a:stretch>
        </p:blipFill>
        <p:spPr>
          <a:xfrm>
            <a:off x="0" y="0"/>
            <a:ext cx="9144000" cy="6859589"/>
          </a:xfrm>
        </p:spPr>
      </p:pic>
      <p:sp>
        <p:nvSpPr>
          <p:cNvPr id="38915" name="TextBox 5"/>
          <p:cNvSpPr txBox="1">
            <a:spLocks noChangeArrowheads="1"/>
          </p:cNvSpPr>
          <p:nvPr/>
        </p:nvSpPr>
        <p:spPr bwMode="auto">
          <a:xfrm rot="-1938113">
            <a:off x="3292475" y="4811713"/>
            <a:ext cx="23622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Galveston Island</a:t>
            </a:r>
          </a:p>
        </p:txBody>
      </p:sp>
      <p:sp>
        <p:nvSpPr>
          <p:cNvPr id="38916" name="TextBox 6"/>
          <p:cNvSpPr txBox="1">
            <a:spLocks noChangeArrowheads="1"/>
          </p:cNvSpPr>
          <p:nvPr/>
        </p:nvSpPr>
        <p:spPr bwMode="auto">
          <a:xfrm rot="-1556849">
            <a:off x="5586413" y="3033713"/>
            <a:ext cx="22098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Bolivar Peninsula</a:t>
            </a:r>
          </a:p>
        </p:txBody>
      </p:sp>
      <p:cxnSp>
        <p:nvCxnSpPr>
          <p:cNvPr id="11" name="Straight Connector 10"/>
          <p:cNvCxnSpPr/>
          <p:nvPr/>
        </p:nvCxnSpPr>
        <p:spPr>
          <a:xfrm rot="10800000" flipV="1">
            <a:off x="4495800" y="4495800"/>
            <a:ext cx="1219200" cy="8382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600700" y="4229100"/>
            <a:ext cx="304800" cy="762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8919" name="TextBox 13"/>
          <p:cNvSpPr txBox="1">
            <a:spLocks noChangeArrowheads="1"/>
          </p:cNvSpPr>
          <p:nvPr/>
        </p:nvSpPr>
        <p:spPr bwMode="auto">
          <a:xfrm>
            <a:off x="5715000" y="4114800"/>
            <a:ext cx="2057400" cy="307975"/>
          </a:xfrm>
          <a:prstGeom prst="rect">
            <a:avLst/>
          </a:prstGeom>
          <a:noFill/>
          <a:ln w="9525">
            <a:noFill/>
            <a:miter lim="800000"/>
            <a:headEnd/>
            <a:tailEnd/>
          </a:ln>
        </p:spPr>
        <p:txBody>
          <a:bodyPr>
            <a:spAutoFit/>
          </a:bodyPr>
          <a:lstStyle/>
          <a:p>
            <a:r>
              <a:rPr lang="en-US" sz="1400" dirty="0" smtClean="0"/>
              <a:t> </a:t>
            </a:r>
            <a:r>
              <a:rPr lang="en-US" sz="900" dirty="0" smtClean="0"/>
              <a:t> </a:t>
            </a:r>
            <a:r>
              <a:rPr lang="en-US" sz="900" dirty="0">
                <a:latin typeface="Arial" pitchFamily="34" charset="0"/>
                <a:cs typeface="Arial" pitchFamily="34" charset="0"/>
              </a:rPr>
              <a:t>Bolivar Roads</a:t>
            </a:r>
          </a:p>
        </p:txBody>
      </p:sp>
      <p:sp>
        <p:nvSpPr>
          <p:cNvPr id="15" name="TextBox 14"/>
          <p:cNvSpPr txBox="1"/>
          <p:nvPr/>
        </p:nvSpPr>
        <p:spPr>
          <a:xfrm>
            <a:off x="1295400" y="5791200"/>
            <a:ext cx="2057400" cy="254000"/>
          </a:xfrm>
          <a:prstGeom prst="rect">
            <a:avLst/>
          </a:prstGeom>
          <a:noFill/>
        </p:spPr>
        <p:txBody>
          <a:bodyPr>
            <a:spAutoFit/>
          </a:bodyPr>
          <a:lstStyle/>
          <a:p>
            <a:pPr>
              <a:defRPr/>
            </a:pPr>
            <a:r>
              <a:rPr lang="en-US" sz="1050" dirty="0">
                <a:latin typeface="Arial" charset="0"/>
                <a:cs typeface="Arial" charset="0"/>
              </a:rPr>
              <a:t>Intracoastal Waterway </a:t>
            </a:r>
          </a:p>
        </p:txBody>
      </p:sp>
      <p:cxnSp>
        <p:nvCxnSpPr>
          <p:cNvPr id="17" name="Straight Connector 16"/>
          <p:cNvCxnSpPr/>
          <p:nvPr/>
        </p:nvCxnSpPr>
        <p:spPr>
          <a:xfrm rot="10800000" flipV="1">
            <a:off x="2895600" y="5334000"/>
            <a:ext cx="1600200" cy="1066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6477000" y="2438400"/>
            <a:ext cx="2667000" cy="1143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5791200" y="3581400"/>
            <a:ext cx="685800" cy="4572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9400" y="6324600"/>
            <a:ext cx="1676400" cy="369888"/>
          </a:xfrm>
          <a:prstGeom prst="rect">
            <a:avLst/>
          </a:prstGeom>
          <a:noFill/>
        </p:spPr>
        <p:txBody>
          <a:bodyPr>
            <a:spAutoFit/>
          </a:bodyPr>
          <a:lstStyle/>
          <a:p>
            <a:pPr>
              <a:defRPr/>
            </a:pPr>
            <a:r>
              <a:rPr lang="en-US" sz="1400" dirty="0">
                <a:latin typeface="Arial" charset="0"/>
                <a:cs typeface="Arial" charset="0"/>
              </a:rPr>
              <a:t>•</a:t>
            </a:r>
            <a:r>
              <a:rPr lang="en-US" dirty="0">
                <a:latin typeface="Arial" charset="0"/>
                <a:cs typeface="Arial" charset="0"/>
              </a:rPr>
              <a:t> </a:t>
            </a:r>
            <a:r>
              <a:rPr lang="en-US" sz="1050" dirty="0">
                <a:latin typeface="Arial" charset="0"/>
                <a:cs typeface="Arial" charset="0"/>
              </a:rPr>
              <a:t>San Luis Pass</a:t>
            </a:r>
          </a:p>
        </p:txBody>
      </p:sp>
      <p:cxnSp>
        <p:nvCxnSpPr>
          <p:cNvPr id="30" name="Straight Connector 29"/>
          <p:cNvCxnSpPr>
            <a:endCxn id="28" idx="1"/>
          </p:cNvCxnSpPr>
          <p:nvPr/>
        </p:nvCxnSpPr>
        <p:spPr>
          <a:xfrm rot="5400000">
            <a:off x="2803525" y="6416675"/>
            <a:ext cx="107950" cy="762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62200" y="6553200"/>
            <a:ext cx="381000" cy="304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914899" y="5199727"/>
            <a:ext cx="1752600" cy="253916"/>
          </a:xfrm>
          <a:prstGeom prst="rect">
            <a:avLst/>
          </a:prstGeom>
          <a:noFill/>
        </p:spPr>
        <p:txBody>
          <a:bodyPr>
            <a:spAutoFit/>
          </a:bodyPr>
          <a:lstStyle/>
          <a:p>
            <a:pPr>
              <a:defRPr/>
            </a:pPr>
            <a:r>
              <a:rPr lang="en-US" sz="1050" dirty="0" smtClean="0">
                <a:latin typeface="Arial" charset="0"/>
                <a:cs typeface="Arial" charset="0"/>
              </a:rPr>
              <a:t>Existing </a:t>
            </a:r>
            <a:r>
              <a:rPr lang="en-US" sz="1050" dirty="0">
                <a:latin typeface="Arial" charset="0"/>
                <a:cs typeface="Arial" charset="0"/>
              </a:rPr>
              <a:t>Seawall</a:t>
            </a:r>
          </a:p>
        </p:txBody>
      </p:sp>
      <p:cxnSp>
        <p:nvCxnSpPr>
          <p:cNvPr id="22" name="Straight Connector 21"/>
          <p:cNvCxnSpPr/>
          <p:nvPr/>
        </p:nvCxnSpPr>
        <p:spPr>
          <a:xfrm rot="5400000">
            <a:off x="8115300" y="2552700"/>
            <a:ext cx="381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6248400"/>
            <a:ext cx="381000" cy="2286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82000" y="2743200"/>
            <a:ext cx="1066800" cy="415925"/>
          </a:xfrm>
          <a:prstGeom prst="rect">
            <a:avLst/>
          </a:prstGeom>
          <a:noFill/>
        </p:spPr>
        <p:txBody>
          <a:bodyPr>
            <a:spAutoFit/>
          </a:bodyPr>
          <a:lstStyle/>
          <a:p>
            <a:pPr>
              <a:defRPr/>
            </a:pPr>
            <a:r>
              <a:rPr lang="en-US" sz="1050" dirty="0" smtClean="0">
                <a:latin typeface="Arial" charset="0"/>
                <a:cs typeface="Arial" charset="0"/>
              </a:rPr>
              <a:t>High </a:t>
            </a:r>
            <a:endParaRPr lang="en-US" sz="1050" dirty="0">
              <a:latin typeface="Arial" charset="0"/>
              <a:cs typeface="Arial" charset="0"/>
            </a:endParaRPr>
          </a:p>
          <a:p>
            <a:pPr>
              <a:defRPr/>
            </a:pPr>
            <a:r>
              <a:rPr lang="en-US" sz="1050" dirty="0">
                <a:latin typeface="Arial" charset="0"/>
                <a:cs typeface="Arial" charset="0"/>
              </a:rPr>
              <a:t>   Island</a:t>
            </a:r>
          </a:p>
        </p:txBody>
      </p:sp>
      <p:sp>
        <p:nvSpPr>
          <p:cNvPr id="21" name="TextBox 20"/>
          <p:cNvSpPr txBox="1"/>
          <p:nvPr/>
        </p:nvSpPr>
        <p:spPr>
          <a:xfrm>
            <a:off x="3886200" y="2286000"/>
            <a:ext cx="1676400" cy="523220"/>
          </a:xfrm>
          <a:prstGeom prst="rect">
            <a:avLst/>
          </a:prstGeom>
          <a:noFill/>
        </p:spPr>
        <p:txBody>
          <a:bodyPr wrap="square" rtlCol="0">
            <a:spAutoFit/>
          </a:bodyPr>
          <a:lstStyle/>
          <a:p>
            <a:r>
              <a:rPr lang="en-US" sz="1400" dirty="0" smtClean="0">
                <a:latin typeface="Arial" pitchFamily="34" charset="0"/>
                <a:cs typeface="Arial" pitchFamily="34" charset="0"/>
              </a:rPr>
              <a:t>Houston Ship Channel</a:t>
            </a:r>
            <a:endParaRPr lang="en-US" sz="1400" dirty="0">
              <a:latin typeface="Arial" pitchFamily="34" charset="0"/>
              <a:cs typeface="Arial" pitchFamily="34" charset="0"/>
            </a:endParaRPr>
          </a:p>
        </p:txBody>
      </p:sp>
      <p:sp>
        <p:nvSpPr>
          <p:cNvPr id="29" name="TextBox 28"/>
          <p:cNvSpPr txBox="1"/>
          <p:nvPr/>
        </p:nvSpPr>
        <p:spPr>
          <a:xfrm>
            <a:off x="228600" y="533400"/>
            <a:ext cx="3657600" cy="1015663"/>
          </a:xfrm>
          <a:prstGeom prst="rect">
            <a:avLst/>
          </a:prstGeom>
          <a:solidFill>
            <a:schemeClr val="bg1">
              <a:alpha val="25000"/>
            </a:schemeClr>
          </a:solidFill>
        </p:spPr>
        <p:txBody>
          <a:bodyPr wrap="square" rtlCol="0">
            <a:spAutoFit/>
          </a:bodyPr>
          <a:lstStyle/>
          <a:p>
            <a:pPr algn="ctr"/>
            <a:r>
              <a:rPr lang="en-US" sz="2000" dirty="0" smtClean="0">
                <a:latin typeface="Arial" pitchFamily="34" charset="0"/>
                <a:cs typeface="Arial" pitchFamily="34" charset="0"/>
              </a:rPr>
              <a:t>The first component of the Ike Dike already exists – the Galveston Seawall</a:t>
            </a:r>
          </a:p>
        </p:txBody>
      </p:sp>
      <p:sp>
        <p:nvSpPr>
          <p:cNvPr id="2" name="Rectangular Callout 1"/>
          <p:cNvSpPr/>
          <p:nvPr/>
        </p:nvSpPr>
        <p:spPr>
          <a:xfrm rot="6802962">
            <a:off x="7103819" y="5177948"/>
            <a:ext cx="1310026" cy="1163195"/>
          </a:xfrm>
          <a:prstGeom prst="wedgeRectCallout">
            <a:avLst>
              <a:gd name="adj1" fmla="val 1934"/>
              <a:gd name="adj2" fmla="val 217523"/>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6453" y="4644339"/>
            <a:ext cx="2624758" cy="2165350"/>
          </a:xfrm>
          <a:prstGeom prst="roundRect">
            <a:avLst/>
          </a:prstGeom>
          <a:noFill/>
          <a:ln w="15875">
            <a:solidFill>
              <a:schemeClr val="tx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C:\Users\coffmanc\AppData\Local\Microsoft\Windows\Temporary Internet Files\Content.Outlook\6BJO1VZ6\GalvestonAerialMap1.jpg"/>
          <p:cNvPicPr>
            <a:picLocks noGrp="1" noChangeAspect="1" noChangeArrowheads="1"/>
          </p:cNvPicPr>
          <p:nvPr>
            <p:ph sz="quarter" idx="13"/>
          </p:nvPr>
        </p:nvPicPr>
        <p:blipFill>
          <a:blip r:embed="rId3" cstate="print"/>
          <a:srcRect/>
          <a:stretch>
            <a:fillRect/>
          </a:stretch>
        </p:blipFill>
        <p:spPr>
          <a:xfrm>
            <a:off x="0" y="0"/>
            <a:ext cx="9144000" cy="6859589"/>
          </a:xfrm>
        </p:spPr>
      </p:pic>
      <p:sp>
        <p:nvSpPr>
          <p:cNvPr id="38915" name="TextBox 5"/>
          <p:cNvSpPr txBox="1">
            <a:spLocks noChangeArrowheads="1"/>
          </p:cNvSpPr>
          <p:nvPr/>
        </p:nvSpPr>
        <p:spPr bwMode="auto">
          <a:xfrm rot="-1938113">
            <a:off x="3292475" y="4811713"/>
            <a:ext cx="23622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Galveston Island</a:t>
            </a:r>
          </a:p>
        </p:txBody>
      </p:sp>
      <p:sp>
        <p:nvSpPr>
          <p:cNvPr id="38916" name="TextBox 6"/>
          <p:cNvSpPr txBox="1">
            <a:spLocks noChangeArrowheads="1"/>
          </p:cNvSpPr>
          <p:nvPr/>
        </p:nvSpPr>
        <p:spPr bwMode="auto">
          <a:xfrm rot="-1556849">
            <a:off x="5586413" y="3033713"/>
            <a:ext cx="22098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Bolivar Peninsula</a:t>
            </a:r>
          </a:p>
        </p:txBody>
      </p:sp>
      <p:cxnSp>
        <p:nvCxnSpPr>
          <p:cNvPr id="11" name="Straight Connector 10"/>
          <p:cNvCxnSpPr/>
          <p:nvPr/>
        </p:nvCxnSpPr>
        <p:spPr>
          <a:xfrm rot="10800000" flipV="1">
            <a:off x="4495800" y="4495800"/>
            <a:ext cx="1219200" cy="8382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600700" y="4229100"/>
            <a:ext cx="304800" cy="762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8919" name="TextBox 13"/>
          <p:cNvSpPr txBox="1">
            <a:spLocks noChangeArrowheads="1"/>
          </p:cNvSpPr>
          <p:nvPr/>
        </p:nvSpPr>
        <p:spPr bwMode="auto">
          <a:xfrm>
            <a:off x="5715000" y="4114800"/>
            <a:ext cx="2057400" cy="307975"/>
          </a:xfrm>
          <a:prstGeom prst="rect">
            <a:avLst/>
          </a:prstGeom>
          <a:noFill/>
          <a:ln w="9525">
            <a:noFill/>
            <a:miter lim="800000"/>
            <a:headEnd/>
            <a:tailEnd/>
          </a:ln>
        </p:spPr>
        <p:txBody>
          <a:bodyPr>
            <a:spAutoFit/>
          </a:bodyPr>
          <a:lstStyle/>
          <a:p>
            <a:r>
              <a:rPr lang="en-US" sz="1400" dirty="0" smtClean="0"/>
              <a:t> </a:t>
            </a:r>
            <a:r>
              <a:rPr lang="en-US" sz="900" dirty="0" smtClean="0"/>
              <a:t> </a:t>
            </a:r>
            <a:r>
              <a:rPr lang="en-US" sz="900" dirty="0">
                <a:latin typeface="Arial" pitchFamily="34" charset="0"/>
                <a:cs typeface="Arial" pitchFamily="34" charset="0"/>
              </a:rPr>
              <a:t>Bolivar Roads</a:t>
            </a:r>
          </a:p>
        </p:txBody>
      </p:sp>
      <p:sp>
        <p:nvSpPr>
          <p:cNvPr id="15" name="TextBox 14"/>
          <p:cNvSpPr txBox="1"/>
          <p:nvPr/>
        </p:nvSpPr>
        <p:spPr>
          <a:xfrm>
            <a:off x="1295400" y="5791200"/>
            <a:ext cx="2057400" cy="254000"/>
          </a:xfrm>
          <a:prstGeom prst="rect">
            <a:avLst/>
          </a:prstGeom>
          <a:noFill/>
        </p:spPr>
        <p:txBody>
          <a:bodyPr>
            <a:spAutoFit/>
          </a:bodyPr>
          <a:lstStyle/>
          <a:p>
            <a:pPr>
              <a:defRPr/>
            </a:pPr>
            <a:r>
              <a:rPr lang="en-US" sz="1050" dirty="0">
                <a:latin typeface="Arial" charset="0"/>
                <a:cs typeface="Arial" charset="0"/>
              </a:rPr>
              <a:t>Intracoastal Waterway </a:t>
            </a:r>
          </a:p>
        </p:txBody>
      </p:sp>
      <p:cxnSp>
        <p:nvCxnSpPr>
          <p:cNvPr id="17" name="Straight Connector 16"/>
          <p:cNvCxnSpPr/>
          <p:nvPr/>
        </p:nvCxnSpPr>
        <p:spPr>
          <a:xfrm rot="10800000" flipV="1">
            <a:off x="2895600" y="5334000"/>
            <a:ext cx="1600200" cy="10668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6477000" y="2438400"/>
            <a:ext cx="2667000" cy="11430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5791200" y="3581400"/>
            <a:ext cx="685800" cy="4572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9400" y="6324600"/>
            <a:ext cx="1676400" cy="369888"/>
          </a:xfrm>
          <a:prstGeom prst="rect">
            <a:avLst/>
          </a:prstGeom>
          <a:noFill/>
        </p:spPr>
        <p:txBody>
          <a:bodyPr>
            <a:spAutoFit/>
          </a:bodyPr>
          <a:lstStyle/>
          <a:p>
            <a:pPr>
              <a:defRPr/>
            </a:pPr>
            <a:r>
              <a:rPr lang="en-US" sz="1400" dirty="0">
                <a:latin typeface="Arial" charset="0"/>
                <a:cs typeface="Arial" charset="0"/>
              </a:rPr>
              <a:t>•</a:t>
            </a:r>
            <a:r>
              <a:rPr lang="en-US" dirty="0">
                <a:latin typeface="Arial" charset="0"/>
                <a:cs typeface="Arial" charset="0"/>
              </a:rPr>
              <a:t> </a:t>
            </a:r>
            <a:r>
              <a:rPr lang="en-US" sz="1050" dirty="0">
                <a:latin typeface="Arial" charset="0"/>
                <a:cs typeface="Arial" charset="0"/>
              </a:rPr>
              <a:t>San Luis Pass</a:t>
            </a:r>
          </a:p>
        </p:txBody>
      </p:sp>
      <p:cxnSp>
        <p:nvCxnSpPr>
          <p:cNvPr id="30" name="Straight Connector 29"/>
          <p:cNvCxnSpPr>
            <a:endCxn id="28" idx="1"/>
          </p:cNvCxnSpPr>
          <p:nvPr/>
        </p:nvCxnSpPr>
        <p:spPr>
          <a:xfrm rot="5400000">
            <a:off x="2803525" y="6416675"/>
            <a:ext cx="107950" cy="762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62200" y="6553200"/>
            <a:ext cx="381000" cy="3048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05400" y="4953000"/>
            <a:ext cx="1752600" cy="253916"/>
          </a:xfrm>
          <a:prstGeom prst="rect">
            <a:avLst/>
          </a:prstGeom>
          <a:noFill/>
        </p:spPr>
        <p:txBody>
          <a:bodyPr>
            <a:spAutoFit/>
          </a:bodyPr>
          <a:lstStyle/>
          <a:p>
            <a:pPr>
              <a:defRPr/>
            </a:pPr>
            <a:r>
              <a:rPr lang="en-US" sz="1050" dirty="0" smtClean="0">
                <a:latin typeface="Arial" charset="0"/>
                <a:cs typeface="Arial" charset="0"/>
              </a:rPr>
              <a:t>Existing </a:t>
            </a:r>
            <a:r>
              <a:rPr lang="en-US" sz="1050" dirty="0">
                <a:latin typeface="Arial" charset="0"/>
                <a:cs typeface="Arial" charset="0"/>
              </a:rPr>
              <a:t>Seawall</a:t>
            </a:r>
          </a:p>
        </p:txBody>
      </p:sp>
      <p:cxnSp>
        <p:nvCxnSpPr>
          <p:cNvPr id="22" name="Straight Connector 21"/>
          <p:cNvCxnSpPr/>
          <p:nvPr/>
        </p:nvCxnSpPr>
        <p:spPr>
          <a:xfrm rot="5400000">
            <a:off x="8115300" y="2552700"/>
            <a:ext cx="3810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6248400"/>
            <a:ext cx="381000" cy="2286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82000" y="2743200"/>
            <a:ext cx="1066800" cy="415925"/>
          </a:xfrm>
          <a:prstGeom prst="rect">
            <a:avLst/>
          </a:prstGeom>
          <a:noFill/>
        </p:spPr>
        <p:txBody>
          <a:bodyPr>
            <a:spAutoFit/>
          </a:bodyPr>
          <a:lstStyle/>
          <a:p>
            <a:pPr>
              <a:defRPr/>
            </a:pPr>
            <a:r>
              <a:rPr lang="en-US" sz="1050" dirty="0" smtClean="0">
                <a:latin typeface="Arial" charset="0"/>
                <a:cs typeface="Arial" charset="0"/>
              </a:rPr>
              <a:t>High </a:t>
            </a:r>
            <a:endParaRPr lang="en-US" sz="1050" dirty="0">
              <a:latin typeface="Arial" charset="0"/>
              <a:cs typeface="Arial" charset="0"/>
            </a:endParaRPr>
          </a:p>
          <a:p>
            <a:pPr>
              <a:defRPr/>
            </a:pPr>
            <a:r>
              <a:rPr lang="en-US" sz="1050" dirty="0">
                <a:latin typeface="Arial" charset="0"/>
                <a:cs typeface="Arial" charset="0"/>
              </a:rPr>
              <a:t>   Island</a:t>
            </a:r>
          </a:p>
        </p:txBody>
      </p:sp>
      <p:sp>
        <p:nvSpPr>
          <p:cNvPr id="21" name="TextBox 20"/>
          <p:cNvSpPr txBox="1"/>
          <p:nvPr/>
        </p:nvSpPr>
        <p:spPr>
          <a:xfrm>
            <a:off x="3886200" y="2286000"/>
            <a:ext cx="1676400" cy="523220"/>
          </a:xfrm>
          <a:prstGeom prst="rect">
            <a:avLst/>
          </a:prstGeom>
          <a:noFill/>
        </p:spPr>
        <p:txBody>
          <a:bodyPr wrap="square" rtlCol="0">
            <a:spAutoFit/>
          </a:bodyPr>
          <a:lstStyle/>
          <a:p>
            <a:r>
              <a:rPr lang="en-US" sz="1400" dirty="0" smtClean="0">
                <a:latin typeface="Arial" pitchFamily="34" charset="0"/>
                <a:cs typeface="Arial" pitchFamily="34" charset="0"/>
              </a:rPr>
              <a:t>Houston Ship Channel</a:t>
            </a:r>
            <a:endParaRPr lang="en-US" sz="1400" dirty="0">
              <a:latin typeface="Arial" pitchFamily="34" charset="0"/>
              <a:cs typeface="Arial" pitchFamily="34" charset="0"/>
            </a:endParaRPr>
          </a:p>
        </p:txBody>
      </p:sp>
      <p:sp>
        <p:nvSpPr>
          <p:cNvPr id="24" name="TextBox 23"/>
          <p:cNvSpPr txBox="1"/>
          <p:nvPr/>
        </p:nvSpPr>
        <p:spPr>
          <a:xfrm>
            <a:off x="304800" y="381000"/>
            <a:ext cx="3200400" cy="1323439"/>
          </a:xfrm>
          <a:prstGeom prst="rect">
            <a:avLst/>
          </a:prstGeom>
          <a:solidFill>
            <a:schemeClr val="bg1">
              <a:alpha val="43000"/>
            </a:schemeClr>
          </a:solidFill>
        </p:spPr>
        <p:txBody>
          <a:bodyPr wrap="square" rtlCol="0">
            <a:spAutoFit/>
          </a:bodyPr>
          <a:lstStyle/>
          <a:p>
            <a:pPr algn="ctr"/>
            <a:r>
              <a:rPr lang="en-US" sz="2000" dirty="0" smtClean="0">
                <a:latin typeface="Arial" pitchFamily="34" charset="0"/>
                <a:cs typeface="Arial" pitchFamily="34" charset="0"/>
              </a:rPr>
              <a:t>The second component - Land Extensions of the protection afforded by the Seawall</a:t>
            </a:r>
          </a:p>
        </p:txBody>
      </p:sp>
      <p:sp>
        <p:nvSpPr>
          <p:cNvPr id="2" name="Rectangular Callout 1"/>
          <p:cNvSpPr/>
          <p:nvPr/>
        </p:nvSpPr>
        <p:spPr>
          <a:xfrm rot="20990669">
            <a:off x="6679999" y="4988353"/>
            <a:ext cx="1767474" cy="1474727"/>
          </a:xfrm>
          <a:prstGeom prst="wedgeRectCallout">
            <a:avLst>
              <a:gd name="adj1" fmla="val -211930"/>
              <a:gd name="adj2" fmla="val -35674"/>
            </a:avLst>
          </a:prstGeom>
          <a:solidFill>
            <a:schemeClr val="tx1">
              <a:lumMod val="50000"/>
            </a:schemeClr>
          </a:solidFill>
          <a:ln w="254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rot="20524922">
            <a:off x="6735326" y="5318904"/>
            <a:ext cx="1775261" cy="1105442"/>
          </a:xfrm>
          <a:prstGeom prst="wedgeRectCallout">
            <a:avLst>
              <a:gd name="adj1" fmla="val -3065"/>
              <a:gd name="adj2" fmla="val -231390"/>
            </a:avLst>
          </a:prstGeom>
          <a:solidFill>
            <a:schemeClr val="tx1">
              <a:lumMod val="50000"/>
            </a:schemeClr>
          </a:solidFill>
          <a:ln w="254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2" r="9871" b="6650"/>
          <a:stretch/>
        </p:blipFill>
        <p:spPr bwMode="auto">
          <a:xfrm>
            <a:off x="6391975" y="4719083"/>
            <a:ext cx="2483754" cy="199027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0" presetClass="entr" presetSubtype="0" fill="hold" nodeType="withEffect">
                                  <p:stCondLst>
                                    <p:cond delay="100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F:\PicturesForTalk\Rotterdam2009 037.jpg"/>
          <p:cNvPicPr>
            <a:picLocks noChangeAspect="1" noChangeArrowheads="1"/>
          </p:cNvPicPr>
          <p:nvPr/>
        </p:nvPicPr>
        <p:blipFill>
          <a:blip r:embed="rId3" cstate="print"/>
          <a:srcRect/>
          <a:stretch>
            <a:fillRect/>
          </a:stretch>
        </p:blipFill>
        <p:spPr>
          <a:xfrm>
            <a:off x="-1" y="0"/>
            <a:ext cx="9144001" cy="6858000"/>
          </a:xfrm>
          <a:prstGeom prst="rect">
            <a:avLst/>
          </a:prstGeom>
          <a:ln>
            <a:noFill/>
          </a:ln>
          <a:effectLst>
            <a:softEdge rad="112500"/>
          </a:effectLst>
        </p:spPr>
      </p:pic>
      <p:sp>
        <p:nvSpPr>
          <p:cNvPr id="5" name="TextBox 4"/>
          <p:cNvSpPr txBox="1"/>
          <p:nvPr/>
        </p:nvSpPr>
        <p:spPr>
          <a:xfrm>
            <a:off x="304800" y="422786"/>
            <a:ext cx="5943600" cy="830997"/>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Revetments can be hidden to look natural </a:t>
            </a:r>
            <a:endParaRPr lang="en-US" sz="2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C:\Users\coffmanc\AppData\Local\Microsoft\Windows\Temporary Internet Files\Content.Outlook\6BJO1VZ6\GalvestonAerialMap1.jpg"/>
          <p:cNvPicPr>
            <a:picLocks noGrp="1" noChangeAspect="1" noChangeArrowheads="1"/>
          </p:cNvPicPr>
          <p:nvPr>
            <p:ph sz="quarter" idx="13"/>
          </p:nvPr>
        </p:nvPicPr>
        <p:blipFill>
          <a:blip r:embed="rId3" cstate="print"/>
          <a:srcRect/>
          <a:stretch>
            <a:fillRect/>
          </a:stretch>
        </p:blipFill>
        <p:spPr>
          <a:xfrm>
            <a:off x="0" y="-1589"/>
            <a:ext cx="9144000" cy="6859589"/>
          </a:xfrm>
        </p:spPr>
      </p:pic>
      <p:sp>
        <p:nvSpPr>
          <p:cNvPr id="38915" name="TextBox 5"/>
          <p:cNvSpPr txBox="1">
            <a:spLocks noChangeArrowheads="1"/>
          </p:cNvSpPr>
          <p:nvPr/>
        </p:nvSpPr>
        <p:spPr bwMode="auto">
          <a:xfrm rot="-1938113">
            <a:off x="3292475" y="4811713"/>
            <a:ext cx="23622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Galveston Island</a:t>
            </a:r>
          </a:p>
        </p:txBody>
      </p:sp>
      <p:cxnSp>
        <p:nvCxnSpPr>
          <p:cNvPr id="11" name="Straight Connector 10"/>
          <p:cNvCxnSpPr/>
          <p:nvPr/>
        </p:nvCxnSpPr>
        <p:spPr>
          <a:xfrm rot="10800000" flipV="1">
            <a:off x="4495800" y="4495800"/>
            <a:ext cx="1219200" cy="8382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600700" y="4229100"/>
            <a:ext cx="304800" cy="7620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sp>
        <p:nvSpPr>
          <p:cNvPr id="38919" name="TextBox 13"/>
          <p:cNvSpPr txBox="1">
            <a:spLocks noChangeArrowheads="1"/>
          </p:cNvSpPr>
          <p:nvPr/>
        </p:nvSpPr>
        <p:spPr bwMode="auto">
          <a:xfrm>
            <a:off x="6561699" y="3963887"/>
            <a:ext cx="2286000" cy="461665"/>
          </a:xfrm>
          <a:prstGeom prst="rect">
            <a:avLst/>
          </a:prstGeom>
          <a:noFill/>
          <a:ln w="9525">
            <a:noFill/>
            <a:miter lim="800000"/>
            <a:headEnd/>
            <a:tailEnd/>
          </a:ln>
        </p:spPr>
        <p:txBody>
          <a:bodyPr wrap="square">
            <a:spAutoFit/>
          </a:bodyPr>
          <a:lstStyle/>
          <a:p>
            <a:r>
              <a:rPr lang="en-US" sz="2400" dirty="0" smtClean="0">
                <a:solidFill>
                  <a:srgbClr val="FFFF00"/>
                </a:solidFill>
                <a:latin typeface="Arial" pitchFamily="34" charset="0"/>
                <a:cs typeface="Arial" pitchFamily="34" charset="0"/>
              </a:rPr>
              <a:t>  </a:t>
            </a:r>
            <a:r>
              <a:rPr lang="en-US" sz="2400" dirty="0">
                <a:solidFill>
                  <a:srgbClr val="FFFF00"/>
                </a:solidFill>
                <a:latin typeface="Arial" pitchFamily="34" charset="0"/>
                <a:cs typeface="Arial" pitchFamily="34" charset="0"/>
              </a:rPr>
              <a:t>Bolivar Roads</a:t>
            </a:r>
          </a:p>
        </p:txBody>
      </p:sp>
      <p:cxnSp>
        <p:nvCxnSpPr>
          <p:cNvPr id="17" name="Straight Connector 16"/>
          <p:cNvCxnSpPr/>
          <p:nvPr/>
        </p:nvCxnSpPr>
        <p:spPr>
          <a:xfrm rot="10800000" flipV="1">
            <a:off x="2895600" y="5334000"/>
            <a:ext cx="1600200" cy="1066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6477000" y="2438400"/>
            <a:ext cx="2667000" cy="1143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5791200" y="3581400"/>
            <a:ext cx="685800" cy="4572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9400" y="6324600"/>
            <a:ext cx="2362200" cy="461665"/>
          </a:xfrm>
          <a:prstGeom prst="rect">
            <a:avLst/>
          </a:prstGeom>
          <a:noFill/>
        </p:spPr>
        <p:txBody>
          <a:bodyPr wrap="square">
            <a:spAutoFit/>
          </a:bodyPr>
          <a:lstStyle/>
          <a:p>
            <a:pPr>
              <a:defRPr/>
            </a:pPr>
            <a:r>
              <a:rPr lang="en-US" sz="2400" dirty="0" smtClean="0">
                <a:latin typeface="Arial" charset="0"/>
                <a:cs typeface="Arial" charset="0"/>
              </a:rPr>
              <a:t> </a:t>
            </a:r>
            <a:r>
              <a:rPr lang="en-US" sz="2400" dirty="0">
                <a:solidFill>
                  <a:srgbClr val="FFFF00"/>
                </a:solidFill>
                <a:latin typeface="Arial" charset="0"/>
                <a:cs typeface="Arial" charset="0"/>
              </a:rPr>
              <a:t>San Luis Pass</a:t>
            </a:r>
          </a:p>
        </p:txBody>
      </p:sp>
      <p:cxnSp>
        <p:nvCxnSpPr>
          <p:cNvPr id="30" name="Straight Connector 29"/>
          <p:cNvCxnSpPr>
            <a:endCxn id="28" idx="1"/>
          </p:cNvCxnSpPr>
          <p:nvPr/>
        </p:nvCxnSpPr>
        <p:spPr>
          <a:xfrm rot="5400000">
            <a:off x="2780187" y="6440013"/>
            <a:ext cx="154634" cy="7620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62200" y="6553200"/>
            <a:ext cx="381000" cy="304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38700" y="5066019"/>
            <a:ext cx="1752600" cy="253916"/>
          </a:xfrm>
          <a:prstGeom prst="rect">
            <a:avLst/>
          </a:prstGeom>
          <a:noFill/>
        </p:spPr>
        <p:txBody>
          <a:bodyPr>
            <a:spAutoFit/>
          </a:bodyPr>
          <a:lstStyle/>
          <a:p>
            <a:pPr>
              <a:defRPr/>
            </a:pPr>
            <a:r>
              <a:rPr lang="en-US" sz="1050" dirty="0" smtClean="0">
                <a:latin typeface="Arial" charset="0"/>
                <a:cs typeface="Arial" charset="0"/>
              </a:rPr>
              <a:t>Existing </a:t>
            </a:r>
            <a:r>
              <a:rPr lang="en-US" sz="1050" dirty="0">
                <a:latin typeface="Arial" charset="0"/>
                <a:cs typeface="Arial" charset="0"/>
              </a:rPr>
              <a:t>Seawall</a:t>
            </a:r>
          </a:p>
        </p:txBody>
      </p:sp>
      <p:cxnSp>
        <p:nvCxnSpPr>
          <p:cNvPr id="22" name="Straight Connector 21"/>
          <p:cNvCxnSpPr/>
          <p:nvPr/>
        </p:nvCxnSpPr>
        <p:spPr>
          <a:xfrm rot="5400000">
            <a:off x="8115300" y="2552700"/>
            <a:ext cx="381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6248400"/>
            <a:ext cx="381000" cy="2286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82000" y="2743200"/>
            <a:ext cx="1066800" cy="415925"/>
          </a:xfrm>
          <a:prstGeom prst="rect">
            <a:avLst/>
          </a:prstGeom>
          <a:noFill/>
        </p:spPr>
        <p:txBody>
          <a:bodyPr>
            <a:spAutoFit/>
          </a:bodyPr>
          <a:lstStyle/>
          <a:p>
            <a:pPr>
              <a:defRPr/>
            </a:pPr>
            <a:r>
              <a:rPr lang="en-US" sz="1050" dirty="0" smtClean="0">
                <a:latin typeface="Arial" charset="0"/>
                <a:cs typeface="Arial" charset="0"/>
              </a:rPr>
              <a:t>High </a:t>
            </a:r>
            <a:endParaRPr lang="en-US" sz="1050" dirty="0">
              <a:latin typeface="Arial" charset="0"/>
              <a:cs typeface="Arial" charset="0"/>
            </a:endParaRPr>
          </a:p>
          <a:p>
            <a:pPr>
              <a:defRPr/>
            </a:pPr>
            <a:r>
              <a:rPr lang="en-US" sz="1050" dirty="0">
                <a:latin typeface="Arial" charset="0"/>
                <a:cs typeface="Arial" charset="0"/>
              </a:rPr>
              <a:t>   Island</a:t>
            </a:r>
          </a:p>
        </p:txBody>
      </p:sp>
      <p:sp>
        <p:nvSpPr>
          <p:cNvPr id="21" name="TextBox 20"/>
          <p:cNvSpPr txBox="1"/>
          <p:nvPr/>
        </p:nvSpPr>
        <p:spPr>
          <a:xfrm>
            <a:off x="3886200" y="2286000"/>
            <a:ext cx="1676400" cy="523220"/>
          </a:xfrm>
          <a:prstGeom prst="rect">
            <a:avLst/>
          </a:prstGeom>
          <a:noFill/>
        </p:spPr>
        <p:txBody>
          <a:bodyPr wrap="square" rtlCol="0">
            <a:spAutoFit/>
          </a:bodyPr>
          <a:lstStyle/>
          <a:p>
            <a:r>
              <a:rPr lang="en-US" sz="1400" dirty="0" smtClean="0">
                <a:latin typeface="Arial" pitchFamily="34" charset="0"/>
                <a:cs typeface="Arial" pitchFamily="34" charset="0"/>
              </a:rPr>
              <a:t>Houston Ship Channel</a:t>
            </a:r>
            <a:endParaRPr lang="en-US" sz="1400" dirty="0">
              <a:latin typeface="Arial" pitchFamily="34" charset="0"/>
              <a:cs typeface="Arial" pitchFamily="34" charset="0"/>
            </a:endParaRPr>
          </a:p>
        </p:txBody>
      </p:sp>
      <p:sp>
        <p:nvSpPr>
          <p:cNvPr id="27" name="TextBox 26"/>
          <p:cNvSpPr txBox="1"/>
          <p:nvPr/>
        </p:nvSpPr>
        <p:spPr>
          <a:xfrm>
            <a:off x="229341" y="381000"/>
            <a:ext cx="3200400" cy="769441"/>
          </a:xfrm>
          <a:prstGeom prst="rect">
            <a:avLst/>
          </a:prstGeom>
          <a:solidFill>
            <a:schemeClr val="bg1">
              <a:alpha val="43000"/>
            </a:schemeClr>
          </a:solidFill>
        </p:spPr>
        <p:txBody>
          <a:bodyPr wrap="square" rtlCol="0">
            <a:spAutoFit/>
          </a:bodyPr>
          <a:lstStyle/>
          <a:p>
            <a:pPr algn="ctr"/>
            <a:r>
              <a:rPr lang="en-US" sz="2200" dirty="0" smtClean="0">
                <a:latin typeface="Arial" pitchFamily="34" charset="0"/>
                <a:cs typeface="Arial" pitchFamily="34" charset="0"/>
              </a:rPr>
              <a:t>The third component – Flood Gates</a:t>
            </a:r>
            <a:endParaRPr lang="en-US" sz="2200" dirty="0">
              <a:latin typeface="Arial" pitchFamily="34" charset="0"/>
              <a:cs typeface="Arial" pitchFamily="34" charset="0"/>
            </a:endParaRPr>
          </a:p>
        </p:txBody>
      </p:sp>
      <p:sp>
        <p:nvSpPr>
          <p:cNvPr id="2" name="Rectangular Callout 1"/>
          <p:cNvSpPr/>
          <p:nvPr/>
        </p:nvSpPr>
        <p:spPr>
          <a:xfrm>
            <a:off x="501477" y="2725615"/>
            <a:ext cx="2546023" cy="1770185"/>
          </a:xfrm>
          <a:prstGeom prst="wedgeRectCallout">
            <a:avLst>
              <a:gd name="adj1" fmla="val 152475"/>
              <a:gd name="adj2" fmla="val 36599"/>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6" name="TextBox 6"/>
          <p:cNvSpPr txBox="1">
            <a:spLocks noChangeArrowheads="1"/>
          </p:cNvSpPr>
          <p:nvPr/>
        </p:nvSpPr>
        <p:spPr bwMode="auto">
          <a:xfrm rot="-1556849">
            <a:off x="5586413" y="3033713"/>
            <a:ext cx="2209800" cy="307975"/>
          </a:xfrm>
          <a:prstGeom prst="rect">
            <a:avLst/>
          </a:prstGeom>
          <a:noFill/>
          <a:ln w="9525">
            <a:noFill/>
            <a:miter lim="800000"/>
            <a:headEnd/>
            <a:tailEnd/>
          </a:ln>
        </p:spPr>
        <p:txBody>
          <a:bodyPr>
            <a:spAutoFit/>
          </a:bodyPr>
          <a:lstStyle/>
          <a:p>
            <a:r>
              <a:rPr lang="en-US" sz="1400" dirty="0">
                <a:latin typeface="Arial" pitchFamily="34" charset="0"/>
                <a:cs typeface="Arial" pitchFamily="34" charset="0"/>
              </a:rPr>
              <a:t>Bolivar Peninsula</a:t>
            </a:r>
          </a:p>
        </p:txBody>
      </p:sp>
      <p:sp>
        <p:nvSpPr>
          <p:cNvPr id="15" name="TextBox 14"/>
          <p:cNvSpPr txBox="1"/>
          <p:nvPr/>
        </p:nvSpPr>
        <p:spPr>
          <a:xfrm>
            <a:off x="1905000" y="5461000"/>
            <a:ext cx="2057400" cy="254000"/>
          </a:xfrm>
          <a:prstGeom prst="rect">
            <a:avLst/>
          </a:prstGeom>
          <a:noFill/>
        </p:spPr>
        <p:txBody>
          <a:bodyPr>
            <a:spAutoFit/>
          </a:bodyPr>
          <a:lstStyle/>
          <a:p>
            <a:pPr>
              <a:defRPr/>
            </a:pPr>
            <a:r>
              <a:rPr lang="en-US" sz="1050" dirty="0">
                <a:latin typeface="Arial" charset="0"/>
                <a:cs typeface="Arial" charset="0"/>
              </a:rPr>
              <a:t>Intracoastal Waterway </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62" y="2506842"/>
            <a:ext cx="2781958" cy="2114955"/>
          </a:xfrm>
          <a:prstGeom prst="round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0" y="1463675"/>
            <a:ext cx="7680325" cy="4724400"/>
          </a:xfrm>
        </p:spPr>
        <p:txBody>
          <a:bodyPr/>
          <a:lstStyle/>
          <a:p>
            <a:endParaRPr lang="en-US" dirty="0"/>
          </a:p>
          <a:p>
            <a:endParaRPr lang="en-US" dirty="0"/>
          </a:p>
        </p:txBody>
      </p:sp>
      <p:pic>
        <p:nvPicPr>
          <p:cNvPr id="1026" name="Picture 2" descr="C:\Users\merrellw\Pictures\larg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6865" cy="6090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838200"/>
            <a:ext cx="2133600" cy="381000"/>
          </a:xfrm>
          <a:prstGeom prst="rect">
            <a:avLst/>
          </a:prstGeom>
          <a:noFill/>
        </p:spPr>
        <p:txBody>
          <a:bodyPr wrap="square" rtlCol="0">
            <a:spAutoFit/>
          </a:bodyPr>
          <a:lstStyle/>
          <a:p>
            <a:r>
              <a:rPr lang="en-US" dirty="0" smtClean="0"/>
              <a:t>New York</a:t>
            </a:r>
            <a:endParaRPr lang="en-US" dirty="0"/>
          </a:p>
        </p:txBody>
      </p:sp>
      <p:sp>
        <p:nvSpPr>
          <p:cNvPr id="4" name="TextBox 3"/>
          <p:cNvSpPr txBox="1"/>
          <p:nvPr/>
        </p:nvSpPr>
        <p:spPr>
          <a:xfrm>
            <a:off x="7271800" y="6395483"/>
            <a:ext cx="1600200" cy="400110"/>
          </a:xfrm>
          <a:prstGeom prst="rect">
            <a:avLst/>
          </a:prstGeom>
          <a:noFill/>
        </p:spPr>
        <p:txBody>
          <a:bodyPr wrap="square" rtlCol="0">
            <a:spAutoFit/>
          </a:bodyPr>
          <a:lstStyle/>
          <a:p>
            <a:r>
              <a:rPr lang="en-US" sz="2000" dirty="0" smtClean="0">
                <a:solidFill>
                  <a:srgbClr val="FF0000"/>
                </a:solidFill>
              </a:rPr>
              <a:t>ARCADIS</a:t>
            </a:r>
            <a:endParaRPr lang="en-US" sz="2000" dirty="0">
              <a:solidFill>
                <a:srgbClr val="FF0000"/>
              </a:solidFill>
            </a:endParaRPr>
          </a:p>
        </p:txBody>
      </p:sp>
    </p:spTree>
    <p:extLst>
      <p:ext uri="{BB962C8B-B14F-4D97-AF65-F5344CB8AC3E}">
        <p14:creationId xmlns:p14="http://schemas.microsoft.com/office/powerpoint/2010/main" val="2932499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903703\AppData\Local\Microsoft\Windows\Temporary Internet Files\Content.Word\Texas surge barrier - overview_a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8915400" cy="6705600"/>
          </a:xfrm>
          <a:prstGeom prst="rect">
            <a:avLst/>
          </a:prstGeom>
          <a:noFill/>
          <a:ln>
            <a:noFill/>
          </a:ln>
        </p:spPr>
      </p:pic>
    </p:spTree>
    <p:extLst>
      <p:ext uri="{BB962C8B-B14F-4D97-AF65-F5344CB8AC3E}">
        <p14:creationId xmlns:p14="http://schemas.microsoft.com/office/powerpoint/2010/main" val="1885030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1026" name="Picture 2" descr="C:\Users\coffmanc\AppData\Local\Microsoft\Windows\Temporary Internet Files\Content.Outlook\6BJO1VZ6\Hurricane_Tracks (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 y="0"/>
            <a:ext cx="91240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47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152400"/>
            <a:ext cx="7830889" cy="1244600"/>
          </a:xfrm>
        </p:spPr>
        <p:txBody>
          <a:bodyPr/>
          <a:lstStyle/>
          <a:p>
            <a:r>
              <a:rPr lang="en-GB" b="1" dirty="0" smtClean="0">
                <a:latin typeface="Corbel" panose="020B0503020204020204" pitchFamily="34" charset="0"/>
              </a:rPr>
              <a:t>Another option: </a:t>
            </a:r>
            <a:br>
              <a:rPr lang="en-GB" b="1" dirty="0" smtClean="0">
                <a:latin typeface="Corbel" panose="020B0503020204020204" pitchFamily="34" charset="0"/>
              </a:rPr>
            </a:br>
            <a:r>
              <a:rPr lang="en-GB" b="1" dirty="0" smtClean="0">
                <a:latin typeface="Corbel" panose="020B0503020204020204" pitchFamily="34" charset="0"/>
              </a:rPr>
              <a:t>Two </a:t>
            </a:r>
            <a:r>
              <a:rPr lang="en-GB" b="1" dirty="0">
                <a:latin typeface="Corbel" panose="020B0503020204020204" pitchFamily="34" charset="0"/>
              </a:rPr>
              <a:t>rows of several bellows-dams </a:t>
            </a:r>
            <a:endParaRPr lang="nl-NL" b="1" dirty="0">
              <a:latin typeface="Corbel" panose="020B0503020204020204" pitchFamily="34" charset="0"/>
            </a:endParaRPr>
          </a:p>
        </p:txBody>
      </p:sp>
      <p:pic>
        <p:nvPicPr>
          <p:cNvPr id="6" name="Tijdelijke aanduiding voor inhoud 5"/>
          <p:cNvPicPr>
            <a:picLocks noGrp="1"/>
          </p:cNvPicPr>
          <p:nvPr>
            <p:ph idx="1"/>
          </p:nvPr>
        </p:nvPicPr>
        <p:blipFill>
          <a:blip r:embed="rId2"/>
          <a:stretch>
            <a:fillRect/>
          </a:stretch>
        </p:blipFill>
        <p:spPr>
          <a:xfrm>
            <a:off x="1043608" y="1628800"/>
            <a:ext cx="6696744" cy="3224004"/>
          </a:xfrm>
          <a:prstGeom prst="rect">
            <a:avLst/>
          </a:prstGeom>
        </p:spPr>
      </p:pic>
      <p:sp>
        <p:nvSpPr>
          <p:cNvPr id="4" name="Rechthoek 3"/>
          <p:cNvSpPr/>
          <p:nvPr/>
        </p:nvSpPr>
        <p:spPr>
          <a:xfrm>
            <a:off x="1115616" y="4221088"/>
            <a:ext cx="7200800" cy="1477328"/>
          </a:xfrm>
          <a:prstGeom prst="rect">
            <a:avLst/>
          </a:prstGeom>
        </p:spPr>
        <p:txBody>
          <a:bodyPr wrap="square">
            <a:spAutoFit/>
          </a:bodyPr>
          <a:lstStyle/>
          <a:p>
            <a:pPr fontAlgn="auto">
              <a:spcBef>
                <a:spcPts val="0"/>
              </a:spcBef>
              <a:spcAft>
                <a:spcPts val="0"/>
              </a:spcAft>
            </a:pPr>
            <a:endParaRPr lang="en-GB" dirty="0" smtClean="0">
              <a:solidFill>
                <a:srgbClr val="000000"/>
              </a:solidFill>
              <a:latin typeface="Tahoma"/>
              <a:cs typeface="+mn-cs"/>
            </a:endParaRPr>
          </a:p>
          <a:p>
            <a:pPr fontAlgn="auto">
              <a:spcBef>
                <a:spcPts val="0"/>
              </a:spcBef>
              <a:spcAft>
                <a:spcPts val="0"/>
              </a:spcAft>
            </a:pPr>
            <a:endParaRPr lang="en-GB" dirty="0">
              <a:solidFill>
                <a:srgbClr val="000000"/>
              </a:solidFill>
              <a:latin typeface="Tahoma"/>
              <a:cs typeface="+mn-cs"/>
            </a:endParaRPr>
          </a:p>
          <a:p>
            <a:pPr fontAlgn="auto">
              <a:spcBef>
                <a:spcPts val="0"/>
              </a:spcBef>
              <a:spcAft>
                <a:spcPts val="0"/>
              </a:spcAft>
            </a:pPr>
            <a:endParaRPr lang="en-GB" dirty="0" smtClean="0">
              <a:solidFill>
                <a:srgbClr val="000000"/>
              </a:solidFill>
              <a:latin typeface="Tahoma"/>
              <a:cs typeface="+mn-cs"/>
            </a:endParaRPr>
          </a:p>
          <a:p>
            <a:pPr fontAlgn="auto">
              <a:spcBef>
                <a:spcPts val="0"/>
              </a:spcBef>
              <a:spcAft>
                <a:spcPts val="0"/>
              </a:spcAft>
            </a:pPr>
            <a:endParaRPr lang="en-GB" dirty="0">
              <a:solidFill>
                <a:srgbClr val="000000"/>
              </a:solidFill>
              <a:latin typeface="Tahoma"/>
              <a:cs typeface="+mn-cs"/>
            </a:endParaRPr>
          </a:p>
          <a:p>
            <a:pPr fontAlgn="auto">
              <a:spcBef>
                <a:spcPts val="0"/>
              </a:spcBef>
              <a:spcAft>
                <a:spcPts val="0"/>
              </a:spcAft>
            </a:pPr>
            <a:r>
              <a:rPr lang="en-GB" dirty="0" smtClean="0">
                <a:solidFill>
                  <a:srgbClr val="000000"/>
                </a:solidFill>
                <a:latin typeface="Corbel" panose="020B0503020204020204" pitchFamily="34" charset="0"/>
                <a:cs typeface="+mn-cs"/>
              </a:rPr>
              <a:t>This option will decrease the water leakage.</a:t>
            </a:r>
            <a:endParaRPr lang="nl-NL" dirty="0">
              <a:solidFill>
                <a:srgbClr val="000000"/>
              </a:solidFill>
              <a:latin typeface="Corbel" panose="020B0503020204020204" pitchFamily="34" charset="0"/>
              <a:cs typeface="+mn-cs"/>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165304"/>
            <a:ext cx="1368152" cy="42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920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609600" y="1981200"/>
            <a:ext cx="8183880" cy="4187952"/>
          </a:xfrm>
        </p:spPr>
        <p:txBody>
          <a:bodyPr>
            <a:normAutofit/>
          </a:bodyPr>
          <a:lstStyle/>
          <a:p>
            <a:pPr marL="342900" indent="-342900">
              <a:buClr>
                <a:srgbClr val="00B0F0"/>
              </a:buClr>
              <a:buFont typeface="Wingdings" pitchFamily="2" charset="2"/>
              <a:buChar char="§"/>
            </a:pPr>
            <a:r>
              <a:rPr lang="en-US" sz="2800" dirty="0"/>
              <a:t>S</a:t>
            </a:r>
            <a:r>
              <a:rPr lang="en-US" sz="2800" dirty="0" smtClean="0"/>
              <a:t>horten the coast as much as possible</a:t>
            </a:r>
          </a:p>
          <a:p>
            <a:pPr marL="342900" indent="-342900">
              <a:buClr>
                <a:srgbClr val="00B0F0"/>
              </a:buClr>
              <a:buFont typeface="Wingdings" pitchFamily="2" charset="2"/>
              <a:buChar char="§"/>
            </a:pPr>
            <a:r>
              <a:rPr lang="en-US" sz="2800" dirty="0" smtClean="0"/>
              <a:t>Keep the surge out of internal waters</a:t>
            </a:r>
          </a:p>
          <a:p>
            <a:pPr marL="342900" indent="-342900">
              <a:buClr>
                <a:srgbClr val="00B0F0"/>
              </a:buClr>
              <a:buFont typeface="Wingdings" pitchFamily="2" charset="2"/>
              <a:buChar char="§"/>
            </a:pPr>
            <a:r>
              <a:rPr lang="en-US" sz="2800" dirty="0" smtClean="0"/>
              <a:t>Use surge gates to accomplish the above</a:t>
            </a:r>
            <a:endParaRPr lang="en-US" sz="2800" dirty="0"/>
          </a:p>
          <a:p>
            <a:pPr marL="342900" indent="-342900">
              <a:buClr>
                <a:srgbClr val="00B0F0"/>
              </a:buClr>
              <a:buFont typeface="Wingdings" pitchFamily="2" charset="2"/>
              <a:buChar char="§"/>
            </a:pPr>
            <a:r>
              <a:rPr lang="en-US" sz="2800" dirty="0" smtClean="0"/>
              <a:t>And to allow for ship traffic </a:t>
            </a:r>
          </a:p>
          <a:p>
            <a:pPr marL="342900" indent="-342900">
              <a:buClr>
                <a:srgbClr val="00B0F0"/>
              </a:buClr>
              <a:buFont typeface="Wingdings" pitchFamily="2" charset="2"/>
              <a:buChar char="§"/>
            </a:pPr>
            <a:r>
              <a:rPr lang="en-US" sz="2800" dirty="0"/>
              <a:t>A</a:t>
            </a:r>
            <a:r>
              <a:rPr lang="en-US" sz="2800" dirty="0" smtClean="0"/>
              <a:t>nd to preserve marine ecosystem function</a:t>
            </a:r>
            <a:endParaRPr lang="en-US" sz="2800" dirty="0"/>
          </a:p>
        </p:txBody>
      </p:sp>
      <p:sp>
        <p:nvSpPr>
          <p:cNvPr id="4" name="Title 3"/>
          <p:cNvSpPr>
            <a:spLocks noGrp="1"/>
          </p:cNvSpPr>
          <p:nvPr>
            <p:ph type="title"/>
          </p:nvPr>
        </p:nvSpPr>
        <p:spPr>
          <a:xfrm>
            <a:off x="533400" y="152400"/>
            <a:ext cx="8183880" cy="685800"/>
          </a:xfrm>
        </p:spPr>
        <p:txBody>
          <a:bodyPr>
            <a:noAutofit/>
          </a:bodyPr>
          <a:lstStyle/>
          <a:p>
            <a:pPr algn="ctr"/>
            <a:r>
              <a:rPr lang="en-US" sz="3200" b="1" dirty="0" smtClean="0">
                <a:effectLst/>
              </a:rPr>
              <a:t>Dutch </a:t>
            </a:r>
            <a:r>
              <a:rPr lang="en-US" sz="3200" b="1" dirty="0" err="1" smtClean="0">
                <a:effectLst/>
              </a:rPr>
              <a:t>Deltaworks</a:t>
            </a:r>
            <a:r>
              <a:rPr lang="en-US" sz="3200" b="1" dirty="0" smtClean="0">
                <a:effectLst/>
              </a:rPr>
              <a:t> and the </a:t>
            </a:r>
            <a:r>
              <a:rPr lang="en-US" sz="3200" b="1" dirty="0" smtClean="0"/>
              <a:t>Ike </a:t>
            </a:r>
            <a:r>
              <a:rPr lang="en-US" sz="3200" b="1" dirty="0" smtClean="0">
                <a:effectLst/>
              </a:rPr>
              <a:t>Dike </a:t>
            </a:r>
            <a:endParaRPr lang="en-US" sz="3200" b="1" dirty="0">
              <a:effectLst/>
            </a:endParaRPr>
          </a:p>
        </p:txBody>
      </p:sp>
    </p:spTree>
    <p:extLst>
      <p:ext uri="{BB962C8B-B14F-4D97-AF65-F5344CB8AC3E}">
        <p14:creationId xmlns:p14="http://schemas.microsoft.com/office/powerpoint/2010/main" val="3712755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ke.bmp"/>
          <p:cNvPicPr>
            <a:picLocks noGrp="1" noChangeAspect="1"/>
          </p:cNvPicPr>
          <p:nvPr>
            <p:ph sz="quarter" idx="13"/>
          </p:nvPr>
        </p:nvPicPr>
        <p:blipFill>
          <a:blip r:embed="rId3" cstate="print"/>
          <a:stretch>
            <a:fillRect/>
          </a:stretch>
        </p:blipFill>
        <p:spPr>
          <a:xfrm>
            <a:off x="3124200" y="848128"/>
            <a:ext cx="5584825" cy="5695143"/>
          </a:xfrm>
        </p:spPr>
      </p:pic>
      <p:sp>
        <p:nvSpPr>
          <p:cNvPr id="2" name="Title 1"/>
          <p:cNvSpPr>
            <a:spLocks noGrp="1"/>
          </p:cNvSpPr>
          <p:nvPr>
            <p:ph type="title"/>
          </p:nvPr>
        </p:nvSpPr>
        <p:spPr>
          <a:xfrm>
            <a:off x="513735" y="76200"/>
            <a:ext cx="8229600" cy="609600"/>
          </a:xfrm>
        </p:spPr>
        <p:txBody>
          <a:bodyPr>
            <a:noAutofit/>
          </a:bodyPr>
          <a:lstStyle/>
          <a:p>
            <a:pPr algn="ctr"/>
            <a:r>
              <a:rPr lang="en-US" sz="3600" dirty="0" smtClean="0"/>
              <a:t>Ike Dike Characteristics</a:t>
            </a:r>
            <a:endParaRPr lang="en-US" sz="3600" dirty="0"/>
          </a:p>
        </p:txBody>
      </p:sp>
      <p:sp>
        <p:nvSpPr>
          <p:cNvPr id="5" name="Content Placeholder 2"/>
          <p:cNvSpPr txBox="1">
            <a:spLocks/>
          </p:cNvSpPr>
          <p:nvPr/>
        </p:nvSpPr>
        <p:spPr>
          <a:xfrm>
            <a:off x="152400" y="914400"/>
            <a:ext cx="2362200" cy="5334000"/>
          </a:xfrm>
          <a:prstGeom prst="rect">
            <a:avLst/>
          </a:prstGeom>
        </p:spPr>
        <p:txBody>
          <a:bodyPr vert="horz">
            <a:normAutofit fontScale="92500" lnSpcReduction="20000"/>
          </a:bodyPr>
          <a:lstStyle/>
          <a:p>
            <a:pPr marR="0" lvl="0" algn="l" defTabSz="914400" rtl="0" eaLnBrk="1" fontAlgn="auto" latinLnBrk="0" hangingPunct="1">
              <a:lnSpc>
                <a:spcPct val="100000"/>
              </a:lnSpc>
              <a:spcBef>
                <a:spcPct val="20000"/>
              </a:spcBef>
              <a:spcAft>
                <a:spcPts val="0"/>
              </a:spcAft>
              <a:buClr>
                <a:schemeClr val="accent3"/>
              </a:buClr>
              <a:buSzPct val="95000"/>
              <a:tabLst/>
              <a:defRPr/>
            </a:pPr>
            <a:endParaRPr kumimoji="0" lang="en-US" b="1" i="0" u="none" strike="noStrike" kern="1200" cap="none" spc="0" normalizeH="0" baseline="0" noProof="0" dirty="0" smtClean="0">
              <a:ln>
                <a:noFill/>
              </a:ln>
              <a:solidFill>
                <a:schemeClr val="tx1"/>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r>
              <a:rPr kumimoji="0" lang="en-US" sz="1700" b="1" i="0" u="none" strike="noStrike" kern="1200" cap="none" spc="0" normalizeH="0" baseline="0" noProof="0" dirty="0" smtClean="0">
                <a:ln>
                  <a:noFill/>
                </a:ln>
                <a:solidFill>
                  <a:schemeClr val="tx1"/>
                </a:solidFill>
                <a:effectLst/>
                <a:uLnTx/>
                <a:uFillTx/>
                <a:latin typeface="+mj-lt"/>
                <a:cs typeface="Arial" pitchFamily="34" charset="0"/>
              </a:rPr>
              <a:t>System can be leaky - unlike New Orleans, Holland</a:t>
            </a: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endParaRPr kumimoji="0" lang="en-US" sz="1700" b="1" i="0" u="none" strike="noStrike" kern="1200" cap="none" spc="0" normalizeH="0" baseline="0" noProof="0" dirty="0" smtClean="0">
              <a:ln>
                <a:noFill/>
              </a:ln>
              <a:solidFill>
                <a:schemeClr val="tx1"/>
              </a:solidFill>
              <a:effectLst/>
              <a:uLnTx/>
              <a:uFillTx/>
              <a:latin typeface="+mj-lt"/>
              <a:cs typeface="Arial" pitchFamily="34" charset="0"/>
            </a:endParaRP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r>
              <a:rPr lang="en-US" sz="1700" b="1" noProof="0" dirty="0" smtClean="0">
                <a:latin typeface="+mj-lt"/>
                <a:cs typeface="Arial" pitchFamily="34" charset="0"/>
              </a:rPr>
              <a:t>Can use Galveston Bay as a retention pond </a:t>
            </a:r>
          </a:p>
          <a:p>
            <a:pPr marL="274320" indent="-274320" fontAlgn="auto">
              <a:spcBef>
                <a:spcPct val="20000"/>
              </a:spcBef>
              <a:spcAft>
                <a:spcPts val="0"/>
              </a:spcAft>
              <a:buClr>
                <a:srgbClr val="00B0F0"/>
              </a:buClr>
              <a:buSzPct val="95000"/>
              <a:buFont typeface="Wingdings 2"/>
              <a:buChar char=""/>
              <a:defRPr/>
            </a:pPr>
            <a:endParaRPr lang="en-US" sz="1600" b="1" dirty="0" smtClean="0">
              <a:latin typeface="+mj-lt"/>
              <a:cs typeface="Arial" pitchFamily="34" charset="0"/>
            </a:endParaRPr>
          </a:p>
          <a:p>
            <a:pPr marL="274320" indent="-274320" fontAlgn="auto">
              <a:spcBef>
                <a:spcPct val="20000"/>
              </a:spcBef>
              <a:spcAft>
                <a:spcPts val="0"/>
              </a:spcAft>
              <a:buClr>
                <a:srgbClr val="00B0F0"/>
              </a:buClr>
              <a:buSzPct val="95000"/>
              <a:buFont typeface="Wingdings 2"/>
              <a:buChar char=""/>
              <a:defRPr/>
            </a:pPr>
            <a:r>
              <a:rPr lang="en-US" sz="1700" b="1" dirty="0" smtClean="0">
                <a:latin typeface="+mj-lt"/>
                <a:cs typeface="Arial" pitchFamily="34" charset="0"/>
              </a:rPr>
              <a:t>Stops </a:t>
            </a:r>
            <a:r>
              <a:rPr lang="en-US" sz="1700" b="1" dirty="0">
                <a:latin typeface="+mj-lt"/>
                <a:cs typeface="Arial" pitchFamily="34" charset="0"/>
              </a:rPr>
              <a:t>the Surge at the coast where it’s the smallest </a:t>
            </a: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endParaRPr kumimoji="0" lang="en-US" sz="1700" b="1" i="0" u="none" strike="noStrike" kern="1200" cap="none" spc="0" normalizeH="0" baseline="0" noProof="0" dirty="0" smtClean="0">
              <a:ln>
                <a:noFill/>
              </a:ln>
              <a:solidFill>
                <a:schemeClr val="tx1"/>
              </a:solidFill>
              <a:effectLst/>
              <a:uLnTx/>
              <a:uFillTx/>
              <a:latin typeface="+mj-lt"/>
              <a:cs typeface="Arial" pitchFamily="34" charset="0"/>
            </a:endParaRP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r>
              <a:rPr lang="en-US" sz="1700" b="1" dirty="0" smtClean="0">
                <a:latin typeface="+mj-lt"/>
                <a:cs typeface="Arial" pitchFamily="34" charset="0"/>
              </a:rPr>
              <a:t>Only needs to hold maximum surge for a few hours</a:t>
            </a: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endParaRPr kumimoji="0" lang="en-US" sz="1700" b="1" i="0" u="none" strike="noStrike" kern="1200" cap="none" spc="0" normalizeH="0" baseline="0" noProof="0" dirty="0" smtClean="0">
              <a:ln>
                <a:noFill/>
              </a:ln>
              <a:solidFill>
                <a:schemeClr val="tx1"/>
              </a:solidFill>
              <a:effectLst/>
              <a:uLnTx/>
              <a:uFillTx/>
              <a:latin typeface="+mj-lt"/>
              <a:cs typeface="Arial" pitchFamily="34" charset="0"/>
            </a:endParaRP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r>
              <a:rPr lang="en-US" sz="1700" b="1" dirty="0" smtClean="0">
                <a:latin typeface="+mj-lt"/>
                <a:cs typeface="Arial" pitchFamily="34" charset="0"/>
              </a:rPr>
              <a:t>Doesn’t harm neighboring communities </a:t>
            </a: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endParaRPr lang="en-US" sz="1700" b="1" dirty="0" smtClean="0">
              <a:latin typeface="+mj-lt"/>
              <a:cs typeface="Arial" pitchFamily="34" charset="0"/>
            </a:endParaRPr>
          </a:p>
          <a:p>
            <a:pPr marL="274320" marR="0" lvl="0" indent="-274320" algn="l" defTabSz="914400" rtl="0" eaLnBrk="1" fontAlgn="auto" latinLnBrk="0" hangingPunct="1">
              <a:lnSpc>
                <a:spcPct val="100000"/>
              </a:lnSpc>
              <a:spcBef>
                <a:spcPct val="20000"/>
              </a:spcBef>
              <a:spcAft>
                <a:spcPts val="0"/>
              </a:spcAft>
              <a:buClr>
                <a:srgbClr val="00B0F0"/>
              </a:buClr>
              <a:buSzPct val="95000"/>
              <a:buFont typeface="Wingdings 2"/>
              <a:buChar char=""/>
              <a:tabLst/>
              <a:defRPr/>
            </a:pPr>
            <a:r>
              <a:rPr kumimoji="0" lang="en-US" sz="1700" b="1" i="0" u="none" strike="noStrike" kern="1200" cap="none" spc="0" normalizeH="0" baseline="0" noProof="0" dirty="0" smtClean="0">
                <a:ln>
                  <a:noFill/>
                </a:ln>
                <a:solidFill>
                  <a:schemeClr val="tx1"/>
                </a:solidFill>
                <a:effectLst/>
                <a:uLnTx/>
                <a:uFillTx/>
                <a:latin typeface="+mj-lt"/>
                <a:cs typeface="Arial" pitchFamily="34" charset="0"/>
              </a:rPr>
              <a:t>Doesn’t lead to a race for more and higher dikes</a:t>
            </a:r>
          </a:p>
          <a:p>
            <a:pPr marR="0" lvl="0" algn="l" defTabSz="914400" rtl="0" eaLnBrk="1" fontAlgn="auto" latinLnBrk="0" hangingPunct="1">
              <a:lnSpc>
                <a:spcPct val="100000"/>
              </a:lnSpc>
              <a:spcBef>
                <a:spcPct val="20000"/>
              </a:spcBef>
              <a:spcAft>
                <a:spcPts val="0"/>
              </a:spcAft>
              <a:buClr>
                <a:srgbClr val="00B0F0"/>
              </a:buClr>
              <a:buSzPct val="95000"/>
              <a:tabLst/>
              <a:defRPr/>
            </a:pPr>
            <a:endParaRPr kumimoji="0" lang="en-US" sz="1700" b="1" i="0" u="none" strike="noStrike" kern="1200" cap="none" spc="0" normalizeH="0" baseline="0" noProof="0" dirty="0">
              <a:ln>
                <a:noFill/>
              </a:ln>
              <a:solidFill>
                <a:schemeClr val="tx1"/>
              </a:solidFill>
              <a:effectLst/>
              <a:uLnTx/>
              <a:uFillTx/>
              <a:latin typeface="+mj-lt"/>
              <a:cs typeface="Arial" pitchFamily="34" charset="0"/>
            </a:endParaRPr>
          </a:p>
        </p:txBody>
      </p:sp>
      <p:sp>
        <p:nvSpPr>
          <p:cNvPr id="3" name="TextBox 2"/>
          <p:cNvSpPr txBox="1"/>
          <p:nvPr/>
        </p:nvSpPr>
        <p:spPr>
          <a:xfrm rot="20259644">
            <a:off x="7678001" y="2573975"/>
            <a:ext cx="762000" cy="246221"/>
          </a:xfrm>
          <a:prstGeom prst="rect">
            <a:avLst/>
          </a:prstGeom>
          <a:noFill/>
        </p:spPr>
        <p:txBody>
          <a:bodyPr wrap="square" rtlCol="0">
            <a:spAutoFit/>
          </a:bodyPr>
          <a:lstStyle/>
          <a:p>
            <a:r>
              <a:rPr lang="en-US" sz="1000" dirty="0" smtClean="0">
                <a:solidFill>
                  <a:schemeClr val="bg1"/>
                </a:solidFill>
              </a:rPr>
              <a:t>●●●●●</a:t>
            </a:r>
            <a:endParaRPr lang="en-US" sz="1000" dirty="0">
              <a:solidFill>
                <a:schemeClr val="bg1"/>
              </a:solidFill>
            </a:endParaRPr>
          </a:p>
        </p:txBody>
      </p:sp>
      <p:sp>
        <p:nvSpPr>
          <p:cNvPr id="6" name="TextBox 5"/>
          <p:cNvSpPr txBox="1"/>
          <p:nvPr/>
        </p:nvSpPr>
        <p:spPr>
          <a:xfrm>
            <a:off x="7239000" y="5621179"/>
            <a:ext cx="1524000" cy="246221"/>
          </a:xfrm>
          <a:prstGeom prst="rect">
            <a:avLst/>
          </a:prstGeom>
          <a:solidFill>
            <a:schemeClr val="tx1"/>
          </a:solidFill>
        </p:spPr>
        <p:txBody>
          <a:bodyPr wrap="square" rtlCol="0">
            <a:spAutoFit/>
          </a:bodyPr>
          <a:lstStyle/>
          <a:p>
            <a:r>
              <a:rPr lang="en-US" sz="1000" b="1" dirty="0" smtClean="0">
                <a:solidFill>
                  <a:schemeClr val="bg1">
                    <a:lumMod val="50000"/>
                    <a:lumOff val="50000"/>
                  </a:schemeClr>
                </a:solidFill>
              </a:rPr>
              <a:t>Proposed revetment</a:t>
            </a:r>
            <a:endParaRPr lang="en-US" sz="1000" b="1" dirty="0">
              <a:solidFill>
                <a:schemeClr val="bg1">
                  <a:lumMod val="50000"/>
                  <a:lumOff val="50000"/>
                </a:schemeClr>
              </a:solidFill>
            </a:endParaRPr>
          </a:p>
        </p:txBody>
      </p:sp>
    </p:spTree>
    <p:extLst>
      <p:ext uri="{BB962C8B-B14F-4D97-AF65-F5344CB8AC3E}">
        <p14:creationId xmlns:p14="http://schemas.microsoft.com/office/powerpoint/2010/main" val="2236812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Content Placeholder 2"/>
          <p:cNvSpPr>
            <a:spLocks noGrp="1"/>
          </p:cNvSpPr>
          <p:nvPr>
            <p:ph sz="quarter" idx="13"/>
          </p:nvPr>
        </p:nvSpPr>
        <p:spPr>
          <a:xfrm>
            <a:off x="381000" y="1295400"/>
            <a:ext cx="8458200" cy="5562600"/>
          </a:xfrm>
        </p:spPr>
        <p:txBody>
          <a:bodyPr>
            <a:normAutofit fontScale="25000" lnSpcReduction="20000"/>
          </a:bodyPr>
          <a:lstStyle/>
          <a:p>
            <a:pPr marL="1143000" indent="-1143000">
              <a:lnSpc>
                <a:spcPct val="120000"/>
              </a:lnSpc>
              <a:spcBef>
                <a:spcPts val="576"/>
              </a:spcBef>
              <a:buClr>
                <a:srgbClr val="00B0F0"/>
              </a:buClr>
              <a:buFont typeface="Arial" panose="020B0604020202020204" pitchFamily="34" charset="0"/>
              <a:buChar char="•"/>
            </a:pPr>
            <a:r>
              <a:rPr lang="en-US" sz="9600" dirty="0" smtClean="0"/>
              <a:t>Protects </a:t>
            </a:r>
            <a:r>
              <a:rPr lang="en-US" sz="9600" dirty="0"/>
              <a:t>People, Properties and Industrial Base for a Nationally Important Region</a:t>
            </a:r>
          </a:p>
          <a:p>
            <a:pPr marL="1143000" indent="-1143000">
              <a:lnSpc>
                <a:spcPct val="120000"/>
              </a:lnSpc>
              <a:spcBef>
                <a:spcPts val="576"/>
              </a:spcBef>
              <a:buClr>
                <a:srgbClr val="00B0F0"/>
              </a:buClr>
              <a:buFont typeface="Arial" panose="020B0604020202020204" pitchFamily="34" charset="0"/>
              <a:buChar char="•"/>
            </a:pPr>
            <a:r>
              <a:rPr lang="en-US" sz="9600" dirty="0" smtClean="0"/>
              <a:t>National Center – Jet Fuels, Gasoline, Special Military Fuels, Chemical Feedstock  </a:t>
            </a:r>
            <a:endParaRPr lang="en-US" sz="9600" dirty="0"/>
          </a:p>
          <a:p>
            <a:pPr marL="1143000" lvl="0" indent="-1143000">
              <a:lnSpc>
                <a:spcPct val="120000"/>
              </a:lnSpc>
              <a:spcBef>
                <a:spcPts val="576"/>
              </a:spcBef>
              <a:buClr>
                <a:srgbClr val="00B0F0"/>
              </a:buClr>
              <a:buFont typeface="Arial" panose="020B0604020202020204" pitchFamily="34" charset="0"/>
              <a:buChar char="•"/>
            </a:pPr>
            <a:r>
              <a:rPr lang="en-US" sz="9600" dirty="0">
                <a:solidFill>
                  <a:srgbClr val="FFFFFF"/>
                </a:solidFill>
              </a:rPr>
              <a:t>Will Encourage Economic Development through Investment in and Commitment to the Region</a:t>
            </a:r>
          </a:p>
          <a:p>
            <a:pPr marL="1143000" indent="-1143000">
              <a:lnSpc>
                <a:spcPct val="120000"/>
              </a:lnSpc>
              <a:spcBef>
                <a:spcPts val="576"/>
              </a:spcBef>
              <a:buClr>
                <a:srgbClr val="00B0F0"/>
              </a:buClr>
              <a:buFont typeface="Arial" panose="020B0604020202020204" pitchFamily="34" charset="0"/>
              <a:buChar char="•"/>
            </a:pPr>
            <a:r>
              <a:rPr lang="en-US" sz="9600" dirty="0" smtClean="0"/>
              <a:t>Significant </a:t>
            </a:r>
            <a:r>
              <a:rPr lang="en-US" sz="9600" dirty="0"/>
              <a:t>F</a:t>
            </a:r>
            <a:r>
              <a:rPr lang="en-US" sz="9600" dirty="0" smtClean="0"/>
              <a:t>lood Insurance Rate Reductions</a:t>
            </a:r>
          </a:p>
          <a:p>
            <a:pPr marL="1143000" lvl="0" indent="-1143000">
              <a:lnSpc>
                <a:spcPct val="120000"/>
              </a:lnSpc>
              <a:spcBef>
                <a:spcPts val="576"/>
              </a:spcBef>
              <a:buClr>
                <a:srgbClr val="00B0F0"/>
              </a:buClr>
              <a:buFont typeface="Arial" panose="020B0604020202020204" pitchFamily="34" charset="0"/>
              <a:buChar char="•"/>
            </a:pPr>
            <a:r>
              <a:rPr lang="en-US" sz="9600" dirty="0">
                <a:solidFill>
                  <a:srgbClr val="FFFFFF"/>
                </a:solidFill>
              </a:rPr>
              <a:t>Whole Region Recovers Quickly</a:t>
            </a:r>
          </a:p>
          <a:p>
            <a:pPr>
              <a:lnSpc>
                <a:spcPct val="120000"/>
              </a:lnSpc>
              <a:spcBef>
                <a:spcPts val="576"/>
              </a:spcBef>
              <a:buClr>
                <a:srgbClr val="00B0F0"/>
              </a:buClr>
            </a:pPr>
            <a:endParaRPr lang="en-US" sz="9600" dirty="0" smtClean="0"/>
          </a:p>
          <a:p>
            <a:pPr marL="1143000" indent="-1143000">
              <a:lnSpc>
                <a:spcPct val="120000"/>
              </a:lnSpc>
              <a:spcBef>
                <a:spcPts val="600"/>
              </a:spcBef>
              <a:buClr>
                <a:srgbClr val="00B0F0"/>
              </a:buClr>
              <a:buFont typeface="Corbel" panose="020B0503020204020204" pitchFamily="34" charset="0"/>
              <a:buChar char="»"/>
            </a:pPr>
            <a:r>
              <a:rPr lang="en-US" sz="9600" dirty="0" smtClean="0"/>
              <a:t>Costs Less than a Single Major Hurricane Recovery</a:t>
            </a:r>
          </a:p>
          <a:p>
            <a:pPr marL="1143000" indent="-1143000">
              <a:lnSpc>
                <a:spcPct val="120000"/>
              </a:lnSpc>
              <a:spcBef>
                <a:spcPts val="600"/>
              </a:spcBef>
              <a:buClr>
                <a:srgbClr val="00B0F0"/>
              </a:buClr>
              <a:buFont typeface="Corbel" panose="020B0503020204020204" pitchFamily="34" charset="0"/>
              <a:buChar char="»"/>
            </a:pPr>
            <a:r>
              <a:rPr lang="en-US" sz="9600" dirty="0" smtClean="0"/>
              <a:t>Costs Less than Armoring the Entire Bay Complex </a:t>
            </a:r>
          </a:p>
          <a:p>
            <a:pPr marL="1143000" indent="-1143000">
              <a:lnSpc>
                <a:spcPct val="120000"/>
              </a:lnSpc>
              <a:spcBef>
                <a:spcPts val="600"/>
              </a:spcBef>
              <a:buClr>
                <a:srgbClr val="00B0F0"/>
              </a:buClr>
              <a:buFont typeface="Corbel" panose="020B0503020204020204" pitchFamily="34" charset="0"/>
              <a:buChar char="»"/>
            </a:pPr>
            <a:r>
              <a:rPr lang="en-US" sz="9600" dirty="0" smtClean="0"/>
              <a:t>Costs Much Less than the New Orleans Barrier</a:t>
            </a:r>
          </a:p>
          <a:p>
            <a:r>
              <a:rPr lang="en-US" sz="9600" dirty="0" smtClean="0"/>
              <a:t/>
            </a:r>
            <a:br>
              <a:rPr lang="en-US" sz="9600" dirty="0" smtClean="0"/>
            </a:br>
            <a:endParaRPr lang="en-US" sz="9600" dirty="0" smtClean="0"/>
          </a:p>
          <a:p>
            <a:endParaRPr lang="en-US" dirty="0" smtClean="0"/>
          </a:p>
        </p:txBody>
      </p:sp>
      <p:sp>
        <p:nvSpPr>
          <p:cNvPr id="48129" name="Title 1"/>
          <p:cNvSpPr>
            <a:spLocks noGrp="1"/>
          </p:cNvSpPr>
          <p:nvPr>
            <p:ph type="title"/>
          </p:nvPr>
        </p:nvSpPr>
        <p:spPr>
          <a:xfrm>
            <a:off x="685800" y="228600"/>
            <a:ext cx="7772400" cy="685800"/>
          </a:xfrm>
          <a:ln>
            <a:noFill/>
          </a:ln>
        </p:spPr>
        <p:txBody>
          <a:bodyPr>
            <a:normAutofit/>
          </a:bodyPr>
          <a:lstStyle/>
          <a:p>
            <a:pPr algn="ctr"/>
            <a:r>
              <a:rPr lang="en-US" sz="3600" dirty="0" smtClean="0">
                <a:latin typeface="Arial" charset="0"/>
              </a:rPr>
              <a:t>The Ike Dike - Economics</a:t>
            </a:r>
          </a:p>
        </p:txBody>
      </p:sp>
    </p:spTree>
    <p:extLst>
      <p:ext uri="{BB962C8B-B14F-4D97-AF65-F5344CB8AC3E}">
        <p14:creationId xmlns:p14="http://schemas.microsoft.com/office/powerpoint/2010/main" val="2286648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2000" y="1905000"/>
            <a:ext cx="7772400" cy="4312920"/>
          </a:xfrm>
        </p:spPr>
        <p:txBody>
          <a:bodyPr>
            <a:normAutofit fontScale="92500" lnSpcReduction="20000"/>
          </a:bodyPr>
          <a:lstStyle/>
          <a:p>
            <a:pPr marL="457200" indent="-457200">
              <a:buClr>
                <a:srgbClr val="00B0F0"/>
              </a:buClr>
              <a:buFont typeface="Arial" panose="020B0604020202020204" pitchFamily="34" charset="0"/>
              <a:buChar char="•"/>
            </a:pPr>
            <a:r>
              <a:rPr lang="en-US" sz="2600" dirty="0" smtClean="0">
                <a:latin typeface="+mj-lt"/>
              </a:rPr>
              <a:t>Occupies Minimum Footprint for Comprehensive Protection</a:t>
            </a:r>
          </a:p>
          <a:p>
            <a:pPr marL="457200" indent="-457200">
              <a:buClr>
                <a:srgbClr val="00B0F0"/>
              </a:buClr>
              <a:buFont typeface="Arial" panose="020B0604020202020204" pitchFamily="34" charset="0"/>
              <a:buChar char="•"/>
            </a:pPr>
            <a:r>
              <a:rPr lang="en-US" sz="2600" dirty="0" smtClean="0">
                <a:latin typeface="+mj-lt"/>
              </a:rPr>
              <a:t>Bay’s Shores Not Affected </a:t>
            </a:r>
          </a:p>
          <a:p>
            <a:pPr marL="457200" indent="-457200">
              <a:buClr>
                <a:srgbClr val="00B0F0"/>
              </a:buClr>
              <a:buFont typeface="Arial" panose="020B0604020202020204" pitchFamily="34" charset="0"/>
              <a:buChar char="•"/>
            </a:pPr>
            <a:r>
              <a:rPr lang="en-US" sz="2600" dirty="0" smtClean="0">
                <a:latin typeface="+mj-lt"/>
              </a:rPr>
              <a:t>More </a:t>
            </a:r>
            <a:r>
              <a:rPr lang="en-US" sz="2600" dirty="0">
                <a:latin typeface="+mj-lt"/>
              </a:rPr>
              <a:t>Environmentally Sound than Armoring the Entire Bay </a:t>
            </a:r>
            <a:r>
              <a:rPr lang="en-US" sz="2600" dirty="0" smtClean="0">
                <a:latin typeface="+mj-lt"/>
              </a:rPr>
              <a:t>Complex</a:t>
            </a:r>
          </a:p>
          <a:p>
            <a:pPr marL="457200" indent="-457200">
              <a:buClr>
                <a:srgbClr val="00B0F0"/>
              </a:buClr>
              <a:buFont typeface="Arial" panose="020B0604020202020204" pitchFamily="34" charset="0"/>
              <a:buChar char="•"/>
            </a:pPr>
            <a:r>
              <a:rPr lang="en-US" sz="2600" dirty="0" smtClean="0">
                <a:latin typeface="+mj-lt"/>
              </a:rPr>
              <a:t>Prevents </a:t>
            </a:r>
            <a:r>
              <a:rPr lang="en-US" sz="2600" dirty="0">
                <a:latin typeface="+mj-lt"/>
              </a:rPr>
              <a:t>Surge Damage to the Bay’s Natural </a:t>
            </a:r>
            <a:r>
              <a:rPr lang="en-US" sz="2600" dirty="0" smtClean="0">
                <a:latin typeface="+mj-lt"/>
              </a:rPr>
              <a:t>Resources</a:t>
            </a:r>
          </a:p>
          <a:p>
            <a:pPr marL="457200" indent="-457200">
              <a:buClr>
                <a:srgbClr val="00B0F0"/>
              </a:buClr>
              <a:buFont typeface="Arial" panose="020B0604020202020204" pitchFamily="34" charset="0"/>
              <a:buChar char="•"/>
            </a:pPr>
            <a:r>
              <a:rPr lang="en-US" sz="2600" dirty="0" smtClean="0">
                <a:latin typeface="+mj-lt"/>
              </a:rPr>
              <a:t>Does NOT reduce fresh water flows into Galveston Bay</a:t>
            </a:r>
          </a:p>
          <a:p>
            <a:pPr marL="457200" indent="-457200">
              <a:buClr>
                <a:srgbClr val="00B0F0"/>
              </a:buClr>
              <a:buFont typeface="Arial" panose="020B0604020202020204" pitchFamily="34" charset="0"/>
              <a:buChar char="•"/>
            </a:pPr>
            <a:r>
              <a:rPr lang="en-US" sz="2600" dirty="0" smtClean="0">
                <a:latin typeface="+mj-lt"/>
              </a:rPr>
              <a:t>Builds on the Dutch experience of a quarter century of successful Bay ecosystem function behind the Eastern Scheldt barrier</a:t>
            </a:r>
          </a:p>
          <a:p>
            <a:pPr marL="0" indent="0">
              <a:buNone/>
            </a:pPr>
            <a:r>
              <a:rPr lang="en-US" sz="2400" b="1" dirty="0" smtClean="0">
                <a:latin typeface="+mj-lt"/>
              </a:rPr>
              <a:t> </a:t>
            </a:r>
          </a:p>
        </p:txBody>
      </p:sp>
      <p:sp>
        <p:nvSpPr>
          <p:cNvPr id="2" name="Title 1"/>
          <p:cNvSpPr>
            <a:spLocks noGrp="1"/>
          </p:cNvSpPr>
          <p:nvPr>
            <p:ph type="title"/>
          </p:nvPr>
        </p:nvSpPr>
        <p:spPr>
          <a:xfrm>
            <a:off x="457200" y="304800"/>
            <a:ext cx="8229600" cy="743712"/>
          </a:xfrm>
        </p:spPr>
        <p:txBody>
          <a:bodyPr>
            <a:normAutofit/>
          </a:bodyPr>
          <a:lstStyle/>
          <a:p>
            <a:pPr algn="ctr"/>
            <a:r>
              <a:rPr lang="en-US" sz="3600" dirty="0" smtClean="0"/>
              <a:t>The Ike Dike - Environment</a:t>
            </a:r>
            <a:endParaRPr lang="en-US" sz="3600" dirty="0"/>
          </a:p>
        </p:txBody>
      </p:sp>
    </p:spTree>
    <p:extLst>
      <p:ext uri="{BB962C8B-B14F-4D97-AF65-F5344CB8AC3E}">
        <p14:creationId xmlns:p14="http://schemas.microsoft.com/office/powerpoint/2010/main" val="3966911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1463040"/>
            <a:ext cx="7680960" cy="4724400"/>
          </a:xfrm>
        </p:spPr>
        <p:txBody>
          <a:bodyPr/>
          <a:lstStyle/>
          <a:p>
            <a:pPr marL="342900" indent="-342900">
              <a:buClr>
                <a:srgbClr val="00B0F0"/>
              </a:buClr>
              <a:buFont typeface="Arial" panose="020B0604020202020204" pitchFamily="34" charset="0"/>
              <a:buChar char="•"/>
            </a:pPr>
            <a:r>
              <a:rPr lang="en-US" sz="2400" dirty="0" smtClean="0">
                <a:latin typeface="+mj-lt"/>
              </a:rPr>
              <a:t>Protects </a:t>
            </a:r>
            <a:r>
              <a:rPr lang="en-US" sz="2400" dirty="0">
                <a:latin typeface="+mj-lt"/>
              </a:rPr>
              <a:t>Lives – </a:t>
            </a:r>
            <a:r>
              <a:rPr lang="en-US" sz="2400" dirty="0" smtClean="0">
                <a:latin typeface="+mj-lt"/>
              </a:rPr>
              <a:t>Especially </a:t>
            </a:r>
            <a:r>
              <a:rPr lang="en-US" sz="2400" dirty="0">
                <a:latin typeface="+mj-lt"/>
              </a:rPr>
              <a:t>from Hurricanes that Quickly </a:t>
            </a:r>
            <a:r>
              <a:rPr lang="en-US" sz="2400" dirty="0" smtClean="0">
                <a:latin typeface="+mj-lt"/>
              </a:rPr>
              <a:t>Change Path or Intensity</a:t>
            </a:r>
          </a:p>
          <a:p>
            <a:pPr marL="342900" indent="-342900">
              <a:buClr>
                <a:srgbClr val="00B0F0"/>
              </a:buClr>
              <a:buFont typeface="Arial" panose="020B0604020202020204" pitchFamily="34" charset="0"/>
              <a:buChar char="•"/>
            </a:pPr>
            <a:r>
              <a:rPr lang="en-US" sz="2400" dirty="0" smtClean="0">
                <a:latin typeface="+mj-lt"/>
              </a:rPr>
              <a:t>Allows for Smaller, More </a:t>
            </a:r>
            <a:r>
              <a:rPr lang="en-US" sz="2400" dirty="0">
                <a:latin typeface="+mj-lt"/>
              </a:rPr>
              <a:t>O</a:t>
            </a:r>
            <a:r>
              <a:rPr lang="en-US" sz="2400" dirty="0" smtClean="0">
                <a:latin typeface="+mj-lt"/>
              </a:rPr>
              <a:t>rderly </a:t>
            </a:r>
            <a:r>
              <a:rPr lang="en-US" sz="2400" dirty="0">
                <a:latin typeface="+mj-lt"/>
              </a:rPr>
              <a:t>E</a:t>
            </a:r>
            <a:r>
              <a:rPr lang="en-US" sz="2400" dirty="0" smtClean="0">
                <a:latin typeface="+mj-lt"/>
              </a:rPr>
              <a:t>vacuations</a:t>
            </a:r>
          </a:p>
          <a:p>
            <a:pPr marL="342900" indent="-342900">
              <a:buClr>
                <a:srgbClr val="00B0F0"/>
              </a:buClr>
              <a:buFont typeface="Arial" panose="020B0604020202020204" pitchFamily="34" charset="0"/>
              <a:buChar char="•"/>
            </a:pPr>
            <a:r>
              <a:rPr lang="en-US" sz="2400" dirty="0" smtClean="0">
                <a:latin typeface="+mj-lt"/>
              </a:rPr>
              <a:t>Protects All Residents and Communities, Rich or Poor, in the Region </a:t>
            </a:r>
          </a:p>
          <a:p>
            <a:pPr marL="342900" indent="-342900">
              <a:buClr>
                <a:srgbClr val="00B0F0"/>
              </a:buClr>
              <a:buFont typeface="Arial" panose="020B0604020202020204" pitchFamily="34" charset="0"/>
              <a:buChar char="•"/>
            </a:pPr>
            <a:r>
              <a:rPr lang="en-US" sz="2400" dirty="0">
                <a:latin typeface="+mj-lt"/>
              </a:rPr>
              <a:t>Best (and Perhaps Only) Way to Protect Our Less Resilient </a:t>
            </a:r>
            <a:r>
              <a:rPr lang="en-US" sz="2400" dirty="0" smtClean="0">
                <a:latin typeface="+mj-lt"/>
              </a:rPr>
              <a:t>Populations</a:t>
            </a:r>
          </a:p>
          <a:p>
            <a:pPr marL="342900" indent="-342900">
              <a:buClr>
                <a:srgbClr val="00B0F0"/>
              </a:buClr>
              <a:buFont typeface="Arial" panose="020B0604020202020204" pitchFamily="34" charset="0"/>
              <a:buChar char="•"/>
            </a:pPr>
            <a:r>
              <a:rPr lang="en-US" sz="2400" dirty="0" smtClean="0">
                <a:latin typeface="+mj-lt"/>
              </a:rPr>
              <a:t>Whole Region Recovers Quickly</a:t>
            </a:r>
            <a:endParaRPr lang="en-US" sz="2400" dirty="0">
              <a:latin typeface="+mj-lt"/>
            </a:endParaRPr>
          </a:p>
          <a:p>
            <a:endParaRPr lang="en-US" sz="2800" dirty="0" smtClean="0"/>
          </a:p>
          <a:p>
            <a:endParaRPr lang="en-US" dirty="0"/>
          </a:p>
        </p:txBody>
      </p:sp>
      <p:sp>
        <p:nvSpPr>
          <p:cNvPr id="2" name="Title 1"/>
          <p:cNvSpPr>
            <a:spLocks noGrp="1"/>
          </p:cNvSpPr>
          <p:nvPr>
            <p:ph type="title"/>
          </p:nvPr>
        </p:nvSpPr>
        <p:spPr>
          <a:xfrm>
            <a:off x="457200" y="381000"/>
            <a:ext cx="8229600" cy="609600"/>
          </a:xfrm>
        </p:spPr>
        <p:txBody>
          <a:bodyPr>
            <a:normAutofit fontScale="90000"/>
          </a:bodyPr>
          <a:lstStyle/>
          <a:p>
            <a:pPr algn="ctr"/>
            <a:r>
              <a:rPr lang="en-US" sz="3600" dirty="0" smtClean="0"/>
              <a:t/>
            </a:r>
            <a:br>
              <a:rPr lang="en-US" sz="3600" dirty="0" smtClean="0"/>
            </a:br>
            <a:r>
              <a:rPr lang="en-US" dirty="0" smtClean="0"/>
              <a:t>The Ike Dike - People</a:t>
            </a:r>
            <a:endParaRPr lang="en-US" dirty="0"/>
          </a:p>
        </p:txBody>
      </p:sp>
    </p:spTree>
    <p:extLst>
      <p:ext uri="{BB962C8B-B14F-4D97-AF65-F5344CB8AC3E}">
        <p14:creationId xmlns:p14="http://schemas.microsoft.com/office/powerpoint/2010/main" val="2081938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2133600"/>
            <a:ext cx="8229600" cy="4343400"/>
          </a:xfrm>
        </p:spPr>
        <p:txBody>
          <a:bodyPr>
            <a:normAutofit/>
          </a:bodyPr>
          <a:lstStyle/>
          <a:p>
            <a:pPr marL="0" indent="0" algn="ctr">
              <a:buNone/>
            </a:pPr>
            <a:r>
              <a:rPr lang="en-US" sz="3200" dirty="0" smtClean="0">
                <a:latin typeface="+mj-lt"/>
              </a:rPr>
              <a:t>Technically Feasible</a:t>
            </a:r>
          </a:p>
          <a:p>
            <a:pPr marL="0" indent="0" algn="ctr">
              <a:buNone/>
            </a:pPr>
            <a:r>
              <a:rPr lang="en-US" sz="3200" dirty="0" smtClean="0">
                <a:latin typeface="+mj-lt"/>
              </a:rPr>
              <a:t>Economically Sound</a:t>
            </a:r>
          </a:p>
          <a:p>
            <a:pPr marL="0" indent="0" algn="ctr">
              <a:buNone/>
            </a:pPr>
            <a:r>
              <a:rPr lang="en-US" sz="3200" dirty="0" smtClean="0">
                <a:latin typeface="+mj-lt"/>
              </a:rPr>
              <a:t>Environmentally Friendly, and</a:t>
            </a:r>
          </a:p>
          <a:p>
            <a:pPr marL="0" indent="0" algn="ctr">
              <a:buNone/>
            </a:pPr>
            <a:r>
              <a:rPr lang="en-US" sz="3200" dirty="0" smtClean="0">
                <a:latin typeface="+mj-lt"/>
              </a:rPr>
              <a:t>Socially Just </a:t>
            </a:r>
          </a:p>
          <a:p>
            <a:pPr marL="0" indent="0" algn="ctr">
              <a:buNone/>
            </a:pPr>
            <a:endParaRPr lang="en-US" sz="3200" dirty="0" smtClean="0">
              <a:latin typeface="+mj-lt"/>
            </a:endParaRPr>
          </a:p>
          <a:p>
            <a:pPr marL="0" indent="0" algn="ctr">
              <a:buNone/>
            </a:pPr>
            <a:r>
              <a:rPr lang="en-US" sz="3200" dirty="0" smtClean="0">
                <a:latin typeface="+mj-lt"/>
              </a:rPr>
              <a:t>It Should Be the Cornerston</a:t>
            </a:r>
            <a:r>
              <a:rPr lang="en-US" sz="3200" dirty="0">
                <a:latin typeface="+mj-lt"/>
              </a:rPr>
              <a:t>e</a:t>
            </a:r>
            <a:r>
              <a:rPr lang="en-US" sz="3200" dirty="0" smtClean="0">
                <a:latin typeface="+mj-lt"/>
              </a:rPr>
              <a:t> of Our Surge Suppression Strategy</a:t>
            </a:r>
          </a:p>
          <a:p>
            <a:endParaRPr lang="en-US" sz="3200" dirty="0">
              <a:latin typeface="+mj-lt"/>
            </a:endParaRPr>
          </a:p>
        </p:txBody>
      </p:sp>
      <p:sp>
        <p:nvSpPr>
          <p:cNvPr id="2" name="Title 1"/>
          <p:cNvSpPr>
            <a:spLocks noGrp="1"/>
          </p:cNvSpPr>
          <p:nvPr>
            <p:ph type="title"/>
          </p:nvPr>
        </p:nvSpPr>
        <p:spPr>
          <a:xfrm>
            <a:off x="457200" y="228600"/>
            <a:ext cx="8229600" cy="1143000"/>
          </a:xfrm>
        </p:spPr>
        <p:txBody>
          <a:bodyPr>
            <a:normAutofit fontScale="90000"/>
          </a:bodyPr>
          <a:lstStyle/>
          <a:p>
            <a:pPr algn="ctr"/>
            <a:r>
              <a:rPr lang="en-US" sz="3600" dirty="0"/>
              <a:t>A</a:t>
            </a:r>
            <a:r>
              <a:rPr lang="en-US" sz="3600" dirty="0" smtClean="0"/>
              <a:t> Coastal Spine Suppresses Surge </a:t>
            </a:r>
            <a:br>
              <a:rPr lang="en-US" sz="3600" dirty="0" smtClean="0"/>
            </a:br>
            <a:r>
              <a:rPr lang="en-US" sz="3600" dirty="0" smtClean="0"/>
              <a:t>and is</a:t>
            </a:r>
            <a:endParaRPr lang="en-US" sz="3600" dirty="0"/>
          </a:p>
        </p:txBody>
      </p:sp>
    </p:spTree>
    <p:extLst>
      <p:ext uri="{BB962C8B-B14F-4D97-AF65-F5344CB8AC3E}">
        <p14:creationId xmlns:p14="http://schemas.microsoft.com/office/powerpoint/2010/main" val="3978943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0" y="1447800"/>
            <a:ext cx="7680960" cy="4724400"/>
          </a:xfrm>
        </p:spPr>
        <p:txBody>
          <a:bodyPr>
            <a:normAutofit/>
          </a:bodyPr>
          <a:lstStyle/>
          <a:p>
            <a:pPr marL="457200" indent="-457200">
              <a:buClr>
                <a:srgbClr val="00B0F0"/>
              </a:buClr>
              <a:buFont typeface="Wingdings" pitchFamily="2" charset="2"/>
              <a:buChar char="§"/>
            </a:pPr>
            <a:r>
              <a:rPr lang="en-US" sz="2400" dirty="0" smtClean="0"/>
              <a:t>Economic Study With Special Emphasis on Petrochemical Industry </a:t>
            </a:r>
          </a:p>
          <a:p>
            <a:pPr marL="457200" indent="-457200">
              <a:buClr>
                <a:srgbClr val="00B0F0"/>
              </a:buClr>
              <a:buFont typeface="Wingdings" pitchFamily="2" charset="2"/>
              <a:buChar char="§"/>
            </a:pPr>
            <a:r>
              <a:rPr lang="en-US" sz="2400" dirty="0" smtClean="0"/>
              <a:t>Modeling to Inform the Economic Study and Barrier Design  </a:t>
            </a:r>
          </a:p>
          <a:p>
            <a:pPr marL="457200" indent="-457200">
              <a:buClr>
                <a:srgbClr val="00B0F0"/>
              </a:buClr>
              <a:buFont typeface="Wingdings" pitchFamily="2" charset="2"/>
              <a:buChar char="§"/>
            </a:pPr>
            <a:r>
              <a:rPr lang="en-US" sz="2400" dirty="0" smtClean="0"/>
              <a:t>And to Understand Better Galveston Bay’s Roles </a:t>
            </a:r>
            <a:endParaRPr lang="en-US" sz="2400" dirty="0"/>
          </a:p>
          <a:p>
            <a:pPr marL="457200" indent="-457200">
              <a:buClr>
                <a:srgbClr val="00B0F0"/>
              </a:buClr>
              <a:buFont typeface="Wingdings" pitchFamily="2" charset="2"/>
              <a:buChar char="§"/>
            </a:pPr>
            <a:r>
              <a:rPr lang="en-US" sz="2400" dirty="0" smtClean="0"/>
              <a:t>Test Barrier Conceptual Designs</a:t>
            </a:r>
          </a:p>
          <a:p>
            <a:pPr marL="457200" indent="-457200">
              <a:buClr>
                <a:srgbClr val="00B0F0"/>
              </a:buClr>
              <a:buFont typeface="Wingdings" pitchFamily="2" charset="2"/>
              <a:buChar char="§"/>
            </a:pPr>
            <a:r>
              <a:rPr lang="en-US" sz="2400" dirty="0" smtClean="0"/>
              <a:t>Including Landscape </a:t>
            </a:r>
            <a:r>
              <a:rPr lang="en-US" sz="2400" dirty="0"/>
              <a:t>Integration </a:t>
            </a:r>
            <a:endParaRPr lang="en-US" sz="2400" dirty="0" smtClean="0"/>
          </a:p>
          <a:p>
            <a:pPr marL="457200" indent="-457200">
              <a:buClr>
                <a:srgbClr val="00B0F0"/>
              </a:buClr>
              <a:buFont typeface="Wingdings" pitchFamily="2" charset="2"/>
              <a:buChar char="§"/>
            </a:pPr>
            <a:r>
              <a:rPr lang="en-US" sz="2400" dirty="0" smtClean="0"/>
              <a:t>Generate Better Cost Estimates</a:t>
            </a:r>
          </a:p>
          <a:p>
            <a:pPr marL="457200" indent="-457200">
              <a:buClr>
                <a:srgbClr val="00B0F0"/>
              </a:buClr>
              <a:buFont typeface="Wingdings" pitchFamily="2" charset="2"/>
              <a:buChar char="§"/>
            </a:pPr>
            <a:r>
              <a:rPr lang="en-US" sz="2400" dirty="0" smtClean="0"/>
              <a:t>Calculate Cost/Benefit Ratios</a:t>
            </a:r>
          </a:p>
        </p:txBody>
      </p:sp>
      <p:sp>
        <p:nvSpPr>
          <p:cNvPr id="3" name="Title 2"/>
          <p:cNvSpPr>
            <a:spLocks noGrp="1"/>
          </p:cNvSpPr>
          <p:nvPr>
            <p:ph type="title"/>
          </p:nvPr>
        </p:nvSpPr>
        <p:spPr>
          <a:xfrm>
            <a:off x="352426" y="228600"/>
            <a:ext cx="8410574" cy="685800"/>
          </a:xfrm>
        </p:spPr>
        <p:txBody>
          <a:bodyPr>
            <a:normAutofit fontScale="90000"/>
          </a:bodyPr>
          <a:lstStyle/>
          <a:p>
            <a:pPr algn="ctr"/>
            <a:r>
              <a:rPr lang="en-US" dirty="0" smtClean="0"/>
              <a:t>Ike Dike Research Approach/Sequence </a:t>
            </a:r>
            <a:endParaRPr lang="en-US" dirty="0"/>
          </a:p>
        </p:txBody>
      </p:sp>
    </p:spTree>
    <p:extLst>
      <p:ext uri="{BB962C8B-B14F-4D97-AF65-F5344CB8AC3E}">
        <p14:creationId xmlns:p14="http://schemas.microsoft.com/office/powerpoint/2010/main" val="870908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219200"/>
            <a:ext cx="8077200" cy="5334000"/>
          </a:xfrm>
        </p:spPr>
        <p:txBody>
          <a:bodyPr>
            <a:normAutofit lnSpcReduction="10000"/>
          </a:bodyPr>
          <a:lstStyle/>
          <a:p>
            <a:pPr>
              <a:buClr>
                <a:srgbClr val="00B0F0"/>
              </a:buClr>
            </a:pPr>
            <a:r>
              <a:rPr lang="en-US" sz="2000" dirty="0" smtClean="0">
                <a:solidFill>
                  <a:srgbClr val="00B0F0"/>
                </a:solidFill>
              </a:rPr>
              <a:t>Economics</a:t>
            </a:r>
          </a:p>
          <a:p>
            <a:pPr lvl="1" indent="0">
              <a:buClr>
                <a:srgbClr val="00B0F0"/>
              </a:buClr>
              <a:buNone/>
            </a:pPr>
            <a:r>
              <a:rPr lang="en-US" sz="2000" dirty="0" smtClean="0"/>
              <a:t>Dr Bill Gilmer, Institute for Regional Forecasting, University of Houston</a:t>
            </a:r>
          </a:p>
          <a:p>
            <a:pPr lvl="1" indent="0">
              <a:buClr>
                <a:srgbClr val="00B0F0"/>
              </a:buClr>
              <a:buNone/>
            </a:pPr>
            <a:r>
              <a:rPr lang="en-US" sz="2000" dirty="0" err="1" smtClean="0"/>
              <a:t>Drs</a:t>
            </a:r>
            <a:r>
              <a:rPr lang="en-US" sz="2000" dirty="0" smtClean="0"/>
              <a:t> Wes </a:t>
            </a:r>
            <a:r>
              <a:rPr lang="en-US" sz="2000" dirty="0" err="1" smtClean="0"/>
              <a:t>Highfield</a:t>
            </a:r>
            <a:r>
              <a:rPr lang="en-US" sz="2000" dirty="0" smtClean="0"/>
              <a:t> and </a:t>
            </a:r>
            <a:r>
              <a:rPr lang="en-US" sz="2000" dirty="0" err="1" smtClean="0"/>
              <a:t>Meri</a:t>
            </a:r>
            <a:r>
              <a:rPr lang="en-US" sz="2000" dirty="0" smtClean="0"/>
              <a:t> </a:t>
            </a:r>
            <a:r>
              <a:rPr lang="en-US" sz="2000" dirty="0" err="1" smtClean="0"/>
              <a:t>Davlasheridze</a:t>
            </a:r>
            <a:r>
              <a:rPr lang="en-US" sz="2000" dirty="0" smtClean="0"/>
              <a:t>, TAMUG</a:t>
            </a:r>
          </a:p>
          <a:p>
            <a:pPr>
              <a:buClr>
                <a:srgbClr val="00B0F0"/>
              </a:buClr>
            </a:pPr>
            <a:r>
              <a:rPr lang="en-US" sz="2000" dirty="0" smtClean="0">
                <a:solidFill>
                  <a:srgbClr val="00B0F0"/>
                </a:solidFill>
              </a:rPr>
              <a:t>Surge Modeling</a:t>
            </a:r>
          </a:p>
          <a:p>
            <a:pPr lvl="1" indent="0">
              <a:buClr>
                <a:srgbClr val="00B0F0"/>
              </a:buClr>
              <a:buNone/>
            </a:pPr>
            <a:r>
              <a:rPr lang="en-US" sz="2000" dirty="0" smtClean="0"/>
              <a:t>Dr Robert </a:t>
            </a:r>
            <a:r>
              <a:rPr lang="en-US" sz="2000" dirty="0" err="1" smtClean="0"/>
              <a:t>Whalin</a:t>
            </a:r>
            <a:r>
              <a:rPr lang="en-US" sz="2000" dirty="0" smtClean="0"/>
              <a:t>, Homeland Security Center of Excellence , Jackson State University</a:t>
            </a:r>
          </a:p>
          <a:p>
            <a:pPr lvl="1" indent="0">
              <a:buClr>
                <a:srgbClr val="00B0F0"/>
              </a:buClr>
              <a:buNone/>
            </a:pPr>
            <a:r>
              <a:rPr lang="en-US" sz="2000" dirty="0" smtClean="0"/>
              <a:t>Dr Jeff Melby, USACE/Engineering Research &amp; Development  Center</a:t>
            </a:r>
          </a:p>
          <a:p>
            <a:pPr>
              <a:buClr>
                <a:srgbClr val="00B0F0"/>
              </a:buClr>
            </a:pPr>
            <a:r>
              <a:rPr lang="en-US" sz="2000" dirty="0" smtClean="0">
                <a:solidFill>
                  <a:srgbClr val="00B0F0"/>
                </a:solidFill>
              </a:rPr>
              <a:t>Barrier Design</a:t>
            </a:r>
          </a:p>
          <a:p>
            <a:pPr lvl="1" indent="0">
              <a:buClr>
                <a:srgbClr val="00B0F0"/>
              </a:buClr>
              <a:buNone/>
            </a:pPr>
            <a:r>
              <a:rPr lang="en-US" sz="2000" dirty="0" smtClean="0"/>
              <a:t>Dr Bas </a:t>
            </a:r>
            <a:r>
              <a:rPr lang="en-US" sz="2000" dirty="0" err="1" smtClean="0"/>
              <a:t>Jonkman</a:t>
            </a:r>
            <a:r>
              <a:rPr lang="en-US" sz="2000" dirty="0" smtClean="0"/>
              <a:t>, Delft Technical University</a:t>
            </a:r>
          </a:p>
          <a:p>
            <a:pPr lvl="1" indent="0">
              <a:buClr>
                <a:srgbClr val="00B0F0"/>
              </a:buClr>
              <a:buNone/>
            </a:pPr>
            <a:r>
              <a:rPr lang="en-US" sz="2000" dirty="0" smtClean="0"/>
              <a:t>Dr Jens Figlus, TAMUG </a:t>
            </a:r>
          </a:p>
          <a:p>
            <a:pPr lvl="1" indent="0">
              <a:buClr>
                <a:srgbClr val="00B0F0"/>
              </a:buClr>
              <a:buNone/>
            </a:pPr>
            <a:r>
              <a:rPr lang="en-US" sz="2000" dirty="0" err="1" smtClean="0"/>
              <a:t>Drs</a:t>
            </a:r>
            <a:r>
              <a:rPr lang="en-US" sz="2000" dirty="0" smtClean="0"/>
              <a:t> Galen Newman and Eric </a:t>
            </a:r>
            <a:r>
              <a:rPr lang="en-US" sz="2000" dirty="0" err="1" smtClean="0"/>
              <a:t>Bardenhagen</a:t>
            </a:r>
            <a:r>
              <a:rPr lang="en-US" sz="2000" dirty="0" smtClean="0"/>
              <a:t>, Landscape Architecture, TAMU</a:t>
            </a:r>
          </a:p>
          <a:p>
            <a:pPr>
              <a:buClr>
                <a:srgbClr val="00B0F0"/>
              </a:buClr>
            </a:pPr>
            <a:r>
              <a:rPr lang="en-US" sz="2000" dirty="0" smtClean="0">
                <a:solidFill>
                  <a:srgbClr val="00B0F0"/>
                </a:solidFill>
              </a:rPr>
              <a:t>Overall Flood Risk Reduction/Project Coordination</a:t>
            </a:r>
          </a:p>
          <a:p>
            <a:pPr lvl="1" indent="0">
              <a:buClr>
                <a:srgbClr val="00B0F0"/>
              </a:buClr>
              <a:buNone/>
            </a:pPr>
            <a:r>
              <a:rPr lang="en-US" sz="2000" dirty="0" smtClean="0"/>
              <a:t>Dr Sam Brody, COL Len Waterworth and Dr Bill Merrell, TAMUG</a:t>
            </a:r>
          </a:p>
          <a:p>
            <a:pPr marL="285750" indent="-285750">
              <a:buFont typeface="Wingdings" pitchFamily="2" charset="2"/>
              <a:buChar char="Ø"/>
            </a:pPr>
            <a:endParaRPr lang="en-US" sz="2400" dirty="0"/>
          </a:p>
        </p:txBody>
      </p:sp>
      <p:sp>
        <p:nvSpPr>
          <p:cNvPr id="3" name="Title 2"/>
          <p:cNvSpPr>
            <a:spLocks noGrp="1"/>
          </p:cNvSpPr>
          <p:nvPr>
            <p:ph type="title"/>
          </p:nvPr>
        </p:nvSpPr>
        <p:spPr>
          <a:xfrm>
            <a:off x="548640" y="228600"/>
            <a:ext cx="7680960" cy="685800"/>
          </a:xfrm>
        </p:spPr>
        <p:txBody>
          <a:bodyPr>
            <a:normAutofit/>
          </a:bodyPr>
          <a:lstStyle/>
          <a:p>
            <a:pPr algn="ctr"/>
            <a:r>
              <a:rPr lang="en-US" sz="3600" dirty="0" smtClean="0"/>
              <a:t>Research Team</a:t>
            </a:r>
            <a:endParaRPr lang="en-US" sz="3600" dirty="0"/>
          </a:p>
        </p:txBody>
      </p:sp>
    </p:spTree>
    <p:extLst>
      <p:ext uri="{BB962C8B-B14F-4D97-AF65-F5344CB8AC3E}">
        <p14:creationId xmlns:p14="http://schemas.microsoft.com/office/powerpoint/2010/main" val="1153767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53440" y="1219200"/>
            <a:ext cx="7680960" cy="4724400"/>
          </a:xfrm>
        </p:spPr>
        <p:txBody>
          <a:bodyPr>
            <a:normAutofit/>
          </a:bodyPr>
          <a:lstStyle/>
          <a:p>
            <a:pPr marL="457200" indent="-457200">
              <a:buClr>
                <a:srgbClr val="00B0F0"/>
              </a:buClr>
              <a:buFont typeface="Arial" panose="020B0604020202020204" pitchFamily="34" charset="0"/>
              <a:buChar char="•"/>
            </a:pPr>
            <a:r>
              <a:rPr lang="en-US" sz="2400" dirty="0" smtClean="0"/>
              <a:t>Fundraising for Research and Outreach</a:t>
            </a:r>
          </a:p>
          <a:p>
            <a:pPr marL="457200" indent="-457200">
              <a:buClr>
                <a:srgbClr val="00B0F0"/>
              </a:buClr>
              <a:buFont typeface="Arial" panose="020B0604020202020204" pitchFamily="34" charset="0"/>
              <a:buChar char="•"/>
            </a:pPr>
            <a:r>
              <a:rPr lang="en-US" sz="2400" dirty="0" smtClean="0"/>
              <a:t>Research Necessary for Cost/Benefits </a:t>
            </a:r>
          </a:p>
          <a:p>
            <a:pPr marL="457200" indent="-457200">
              <a:buClr>
                <a:srgbClr val="00B0F0"/>
              </a:buClr>
              <a:buFont typeface="Arial" panose="020B0604020202020204" pitchFamily="34" charset="0"/>
              <a:buChar char="•"/>
            </a:pPr>
            <a:r>
              <a:rPr lang="en-US" sz="2400" dirty="0" smtClean="0"/>
              <a:t>Strategic Partnership with Bay </a:t>
            </a:r>
            <a:r>
              <a:rPr lang="en-US" sz="2400" dirty="0"/>
              <a:t>A</a:t>
            </a:r>
            <a:r>
              <a:rPr lang="en-US" sz="2400" dirty="0" smtClean="0"/>
              <a:t>rea Houston Economic Partnership (BAHEP)</a:t>
            </a:r>
          </a:p>
          <a:p>
            <a:pPr marL="457200" indent="-457200">
              <a:buClr>
                <a:srgbClr val="00B0F0"/>
              </a:buClr>
              <a:buFont typeface="Arial" panose="020B0604020202020204" pitchFamily="34" charset="0"/>
              <a:buChar char="•"/>
            </a:pPr>
            <a:r>
              <a:rPr lang="en-US" sz="2400" dirty="0" smtClean="0"/>
              <a:t>BAHEP Forming/Leading  Communications and Advocacy Efforts</a:t>
            </a:r>
          </a:p>
          <a:p>
            <a:pPr marL="457200" indent="-457200">
              <a:buClr>
                <a:srgbClr val="00B0F0"/>
              </a:buClr>
              <a:buFont typeface="Arial" panose="020B0604020202020204" pitchFamily="34" charset="0"/>
              <a:buChar char="•"/>
            </a:pPr>
            <a:r>
              <a:rPr lang="en-US" sz="2400" dirty="0" smtClean="0"/>
              <a:t>Bay Area Coastal Protection Alliance Formed</a:t>
            </a:r>
          </a:p>
          <a:p>
            <a:pPr marL="457200" indent="-457200">
              <a:buClr>
                <a:srgbClr val="00B0F0"/>
              </a:buClr>
              <a:buFont typeface="Arial" panose="020B0604020202020204" pitchFamily="34" charset="0"/>
              <a:buChar char="•"/>
            </a:pPr>
            <a:r>
              <a:rPr lang="en-US" sz="2400" dirty="0"/>
              <a:t>TAMUG Outreach Leading to Understanding - Endorsements of Concept</a:t>
            </a:r>
          </a:p>
          <a:p>
            <a:pPr marL="457200" indent="-457200">
              <a:buClr>
                <a:srgbClr val="00B0F0"/>
              </a:buClr>
              <a:buFont typeface="Arial" panose="020B0604020202020204" pitchFamily="34" charset="0"/>
              <a:buChar char="•"/>
            </a:pPr>
            <a:endParaRPr lang="en-US" sz="2400" dirty="0"/>
          </a:p>
        </p:txBody>
      </p:sp>
      <p:sp>
        <p:nvSpPr>
          <p:cNvPr id="3" name="Title 2"/>
          <p:cNvSpPr>
            <a:spLocks noGrp="1"/>
          </p:cNvSpPr>
          <p:nvPr>
            <p:ph type="title"/>
          </p:nvPr>
        </p:nvSpPr>
        <p:spPr>
          <a:xfrm>
            <a:off x="701040" y="76200"/>
            <a:ext cx="7680960" cy="762000"/>
          </a:xfrm>
        </p:spPr>
        <p:txBody>
          <a:bodyPr>
            <a:normAutofit/>
          </a:bodyPr>
          <a:lstStyle/>
          <a:p>
            <a:pPr algn="ctr"/>
            <a:r>
              <a:rPr lang="en-US" sz="3600" dirty="0" smtClean="0"/>
              <a:t>Ike Dike Ongoing Activities  </a:t>
            </a:r>
            <a:endParaRPr lang="en-US" sz="3600" dirty="0"/>
          </a:p>
        </p:txBody>
      </p:sp>
    </p:spTree>
    <p:extLst>
      <p:ext uri="{BB962C8B-B14F-4D97-AF65-F5344CB8AC3E}">
        <p14:creationId xmlns:p14="http://schemas.microsoft.com/office/powerpoint/2010/main" val="2327441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09600" y="3276600"/>
            <a:ext cx="7772400" cy="2590800"/>
          </a:xfrm>
        </p:spPr>
        <p:txBody>
          <a:bodyPr>
            <a:noAutofit/>
          </a:bodyPr>
          <a:lstStyle/>
          <a:p>
            <a:pPr algn="ctr"/>
            <a:r>
              <a:rPr lang="en-US" sz="4400" dirty="0">
                <a:latin typeface="Arial" charset="0"/>
              </a:rPr>
              <a:t>If farther west, </a:t>
            </a:r>
          </a:p>
          <a:p>
            <a:pPr algn="ctr"/>
            <a:r>
              <a:rPr lang="en-US" sz="4400" dirty="0">
                <a:latin typeface="Arial" charset="0"/>
              </a:rPr>
              <a:t>many more lives lost, </a:t>
            </a:r>
          </a:p>
          <a:p>
            <a:pPr algn="ctr"/>
            <a:r>
              <a:rPr lang="en-US" sz="4400" dirty="0">
                <a:latin typeface="Arial" charset="0"/>
              </a:rPr>
              <a:t>much more damage</a:t>
            </a:r>
          </a:p>
          <a:p>
            <a:endParaRPr lang="en-US" sz="4400" dirty="0"/>
          </a:p>
        </p:txBody>
      </p:sp>
      <p:sp>
        <p:nvSpPr>
          <p:cNvPr id="2" name="Title 1"/>
          <p:cNvSpPr>
            <a:spLocks noGrp="1"/>
          </p:cNvSpPr>
          <p:nvPr>
            <p:ph type="title"/>
          </p:nvPr>
        </p:nvSpPr>
        <p:spPr>
          <a:xfrm>
            <a:off x="533400" y="228600"/>
            <a:ext cx="7772400" cy="1472381"/>
          </a:xfrm>
        </p:spPr>
        <p:txBody>
          <a:bodyPr/>
          <a:lstStyle/>
          <a:p>
            <a:pPr algn="ctr"/>
            <a:r>
              <a:rPr lang="en-US" sz="4800" dirty="0" smtClean="0"/>
              <a:t>As Bad as Hurricane Ike </a:t>
            </a:r>
            <a:r>
              <a:rPr lang="en-US" sz="4800" dirty="0"/>
              <a:t>W</a:t>
            </a:r>
            <a:r>
              <a:rPr lang="en-US" sz="4800" dirty="0" smtClean="0"/>
              <a:t>as </a:t>
            </a:r>
            <a:br>
              <a:rPr lang="en-US" sz="4800" dirty="0" smtClean="0"/>
            </a:br>
            <a:r>
              <a:rPr lang="en-US" sz="4800" dirty="0" smtClean="0"/>
              <a:t>We Dodged a Bullet</a:t>
            </a:r>
            <a:endParaRPr lang="en-US" sz="4800" dirty="0"/>
          </a:p>
        </p:txBody>
      </p:sp>
    </p:spTree>
    <p:extLst>
      <p:ext uri="{BB962C8B-B14F-4D97-AF65-F5344CB8AC3E}">
        <p14:creationId xmlns:p14="http://schemas.microsoft.com/office/powerpoint/2010/main" val="3368303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C:\Users\coffmanc\AppData\Local\Microsoft\Windows\Temporary Internet Files\Content.Outlook\E5IEQB6F\Cities_Friendsw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9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85800" y="2590800"/>
            <a:ext cx="7680960" cy="4724400"/>
          </a:xfrm>
        </p:spPr>
        <p:txBody>
          <a:bodyPr>
            <a:normAutofit/>
          </a:bodyPr>
          <a:lstStyle/>
          <a:p>
            <a:pPr algn="ctr"/>
            <a:r>
              <a:rPr lang="en-US" sz="5400" dirty="0" smtClean="0"/>
              <a:t>www.tamug.edu/ikedike</a:t>
            </a:r>
            <a:endParaRPr lang="en-US" sz="5400" dirty="0"/>
          </a:p>
        </p:txBody>
      </p:sp>
      <p:pic>
        <p:nvPicPr>
          <p:cNvPr id="3" name="Picture 2" descr="Lockup White">
            <a:hlinkClick r:id="rId2" tooltip="Click To Download White Vers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943600"/>
            <a:ext cx="344487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66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 y="0"/>
            <a:ext cx="914766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463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4763"/>
            <a:ext cx="9339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692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38200" y="1066800"/>
            <a:ext cx="7680960" cy="4724400"/>
          </a:xfrm>
        </p:spPr>
        <p:txBody>
          <a:bodyPr>
            <a:normAutofit/>
          </a:bodyPr>
          <a:lstStyle/>
          <a:p>
            <a:pPr marL="571500" indent="-571500">
              <a:buClr>
                <a:srgbClr val="00B0F0"/>
              </a:buClr>
              <a:buFont typeface="Wingdings" pitchFamily="2" charset="2"/>
              <a:buChar char="§"/>
            </a:pPr>
            <a:r>
              <a:rPr lang="en-US" sz="2800" dirty="0" smtClean="0"/>
              <a:t>Considered Two Major Options</a:t>
            </a:r>
          </a:p>
          <a:p>
            <a:pPr>
              <a:buClr>
                <a:srgbClr val="00B0F0"/>
              </a:buClr>
            </a:pPr>
            <a:endParaRPr lang="en-US" sz="2800" dirty="0" smtClean="0"/>
          </a:p>
          <a:p>
            <a:pPr marL="915988" lvl="2" indent="-571500">
              <a:buClr>
                <a:srgbClr val="00B0F0"/>
              </a:buClr>
              <a:buFont typeface="Wingdings" pitchFamily="2" charset="2"/>
              <a:buChar char="§"/>
            </a:pPr>
            <a:r>
              <a:rPr lang="en-US" sz="2400" dirty="0" smtClean="0"/>
              <a:t>Continue building and strengthening internal dikes/barriers</a:t>
            </a:r>
          </a:p>
          <a:p>
            <a:pPr marL="915988" lvl="2" indent="-571500">
              <a:buClr>
                <a:srgbClr val="00B0F0"/>
              </a:buClr>
              <a:buFont typeface="Wingdings" pitchFamily="2" charset="2"/>
              <a:buChar char="§"/>
            </a:pPr>
            <a:r>
              <a:rPr lang="en-US" sz="2400" dirty="0" smtClean="0"/>
              <a:t>Shorten the surge defense needed with a coastal spine</a:t>
            </a:r>
            <a:endParaRPr lang="en-US" sz="2400" dirty="0"/>
          </a:p>
        </p:txBody>
      </p:sp>
      <p:sp>
        <p:nvSpPr>
          <p:cNvPr id="3" name="Title 2"/>
          <p:cNvSpPr>
            <a:spLocks noGrp="1"/>
          </p:cNvSpPr>
          <p:nvPr>
            <p:ph type="title"/>
          </p:nvPr>
        </p:nvSpPr>
        <p:spPr>
          <a:xfrm>
            <a:off x="624840" y="76200"/>
            <a:ext cx="7680960" cy="685800"/>
          </a:xfrm>
        </p:spPr>
        <p:txBody>
          <a:bodyPr>
            <a:normAutofit/>
          </a:bodyPr>
          <a:lstStyle/>
          <a:p>
            <a:pPr algn="ctr"/>
            <a:r>
              <a:rPr lang="en-US" sz="3600" dirty="0" smtClean="0"/>
              <a:t>Dutch Delta Commission</a:t>
            </a:r>
            <a:endParaRPr lang="en-US" sz="3600" dirty="0"/>
          </a:p>
        </p:txBody>
      </p:sp>
    </p:spTree>
    <p:extLst>
      <p:ext uri="{BB962C8B-B14F-4D97-AF65-F5344CB8AC3E}">
        <p14:creationId xmlns:p14="http://schemas.microsoft.com/office/powerpoint/2010/main" val="733123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icturesForTalk\Deltawerken_na.png"/>
          <p:cNvPicPr>
            <a:picLocks noGrp="1" noChangeAspect="1" noChangeArrowheads="1"/>
          </p:cNvPicPr>
          <p:nvPr>
            <p:ph/>
          </p:nvPr>
        </p:nvPicPr>
        <p:blipFill>
          <a:blip r:embed="rId3" cstate="print"/>
          <a:stretch>
            <a:fillRect/>
          </a:stretch>
        </p:blipFill>
        <p:spPr>
          <a:xfrm>
            <a:off x="1905000" y="20671"/>
            <a:ext cx="7315200" cy="6837329"/>
          </a:xfrm>
          <a:ln w="53975">
            <a:solidFill>
              <a:schemeClr val="tx2">
                <a:lumMod val="90000"/>
              </a:schemeClr>
            </a:solidFill>
          </a:ln>
        </p:spPr>
      </p:pic>
      <p:sp>
        <p:nvSpPr>
          <p:cNvPr id="2" name="Rectangular Callout 1"/>
          <p:cNvSpPr/>
          <p:nvPr/>
        </p:nvSpPr>
        <p:spPr>
          <a:xfrm rot="20883943">
            <a:off x="602192" y="304505"/>
            <a:ext cx="1627779" cy="1498902"/>
          </a:xfrm>
          <a:prstGeom prst="wedgeRectCallout">
            <a:avLst>
              <a:gd name="adj1" fmla="val 248834"/>
              <a:gd name="adj2" fmla="val 31255"/>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noChangeArrowheads="1"/>
          </p:cNvPicPr>
          <p:nvPr/>
        </p:nvPicPr>
        <p:blipFill>
          <a:blip r:embed="rId4" cstate="print"/>
          <a:srcRect/>
          <a:stretch>
            <a:fillRect/>
          </a:stretch>
        </p:blipFill>
        <p:spPr>
          <a:xfrm>
            <a:off x="250895" y="0"/>
            <a:ext cx="3330505" cy="2362200"/>
          </a:xfrm>
          <a:prstGeom prst="roundRect">
            <a:avLst/>
          </a:prstGeom>
          <a:ln w="15875" cap="sq">
            <a:solidFill>
              <a:schemeClr val="tx1">
                <a:lumMod val="50000"/>
              </a:schemeClr>
            </a:solidFill>
            <a:prstDash val="solid"/>
            <a:miter lim="800000"/>
          </a:ln>
          <a:effectLst>
            <a:outerShdw blurRad="50800" dist="38100" dir="2700000" algn="tl" rotWithShape="0">
              <a:srgbClr val="000000">
                <a:alpha val="43000"/>
              </a:srgbClr>
            </a:outerShdw>
            <a:softEdge rad="63500"/>
          </a:effectLst>
        </p:spPr>
      </p:pic>
      <p:sp>
        <p:nvSpPr>
          <p:cNvPr id="7" name="Rectangular Callout 6"/>
          <p:cNvSpPr/>
          <p:nvPr/>
        </p:nvSpPr>
        <p:spPr>
          <a:xfrm rot="20366314">
            <a:off x="2359049" y="4882161"/>
            <a:ext cx="1065223" cy="1826094"/>
          </a:xfrm>
          <a:prstGeom prst="wedgeRectCallout">
            <a:avLst>
              <a:gd name="adj1" fmla="val 155336"/>
              <a:gd name="adj2" fmla="val -132361"/>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ke slide 4"/>
          <p:cNvPicPr>
            <a:picLocks noChangeAspect="1" noChangeArrowheads="1"/>
          </p:cNvPicPr>
          <p:nvPr/>
        </p:nvPicPr>
        <p:blipFill>
          <a:blip r:embed="rId5" cstate="print"/>
          <a:srcRect/>
          <a:stretch>
            <a:fillRect/>
          </a:stretch>
        </p:blipFill>
        <p:spPr bwMode="auto">
          <a:xfrm>
            <a:off x="1488914" y="4732415"/>
            <a:ext cx="2881350" cy="2125585"/>
          </a:xfrm>
          <a:prstGeom prst="roundRect">
            <a:avLst/>
          </a:prstGeom>
          <a:ln w="15875" cap="sq">
            <a:solidFill>
              <a:schemeClr val="tx1">
                <a:lumMod val="50000"/>
              </a:schemeClr>
            </a:solidFill>
            <a:prstDash val="solid"/>
            <a:miter lim="800000"/>
          </a:ln>
          <a:effectLst>
            <a:outerShdw blurRad="50800" dist="38100" dir="2700000" algn="tl" rotWithShape="0">
              <a:srgbClr val="000000">
                <a:alpha val="43000"/>
              </a:srgbClr>
            </a:outerShdw>
            <a:softEdge rad="63500"/>
          </a:effectLst>
        </p:spPr>
      </p:pic>
      <p:cxnSp>
        <p:nvCxnSpPr>
          <p:cNvPr id="9" name="Straight Connector 8"/>
          <p:cNvCxnSpPr/>
          <p:nvPr/>
        </p:nvCxnSpPr>
        <p:spPr>
          <a:xfrm flipV="1">
            <a:off x="3500269" y="2531806"/>
            <a:ext cx="385931" cy="609600"/>
          </a:xfrm>
          <a:prstGeom prst="line">
            <a:avLst/>
          </a:prstGeom>
          <a:ln w="793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47388" y="381000"/>
            <a:ext cx="248612" cy="306287"/>
          </a:xfrm>
          <a:prstGeom prst="line">
            <a:avLst/>
          </a:prstGeom>
          <a:ln w="793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8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childTnLst>
                                </p:cTn>
                              </p:par>
                              <p:par>
                                <p:cTn id="10" presetID="22" presetClass="entr" presetSubtype="4" fill="hold" nodeType="withEffect">
                                  <p:stCondLst>
                                    <p:cond delay="75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6" presetClass="entr" presetSubtype="21" fill="hold"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75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11818"/>
            <a:ext cx="82296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aeslant_barrier.mp4">
            <a:hlinkClick r:id="" action="ppaction://media"/>
          </p:cNvPr>
          <p:cNvPicPr>
            <a:picLocks noGrp="1" noChangeAspect="1"/>
          </p:cNvPicPr>
          <p:nvPr>
            <p:ph idx="4294967295"/>
            <a:videoFile r:link="rId1"/>
            <p:extLst>
              <p:ext uri="{DAA4B4D4-6D71-4841-9C94-3DE7FCFB9230}">
                <p14:media xmlns:p14="http://schemas.microsoft.com/office/powerpoint/2010/main" r:embed="rId2">
                  <p14:trim st="9926.412" end="12947.4938"/>
                </p14:media>
              </p:ext>
            </p:extLst>
          </p:nvPr>
        </p:nvPicPr>
        <p:blipFill rotWithShape="1">
          <a:blip r:embed="rId5" cstate="print"/>
          <a:srcRect l="4088" r="2614"/>
          <a:stretch/>
        </p:blipFill>
        <p:spPr>
          <a:xfrm>
            <a:off x="609600" y="1439357"/>
            <a:ext cx="7848600" cy="5003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94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7467600" cy="4525963"/>
          </a:xfrm>
          <a:prstGeom prst="rect">
            <a:avLst/>
          </a:prstGeom>
        </p:spPr>
        <p:txBody>
          <a:bodyPr/>
          <a:lstStyle/>
          <a:p>
            <a:endParaRPr lang="en-US" dirty="0"/>
          </a:p>
        </p:txBody>
      </p:sp>
      <p:pic>
        <p:nvPicPr>
          <p:cNvPr id="6146" name="Picture 2" descr="C:\Users\coffmanc\Pictures\Netherlands\DSC_01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8237"/>
            <a:ext cx="9144000" cy="6121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33400"/>
            <a:ext cx="4419600" cy="369332"/>
          </a:xfrm>
          <a:prstGeom prst="rect">
            <a:avLst/>
          </a:prstGeom>
          <a:noFill/>
        </p:spPr>
        <p:txBody>
          <a:bodyPr wrap="square" rtlCol="0">
            <a:spAutoFit/>
          </a:bodyPr>
          <a:lstStyle/>
          <a:p>
            <a:r>
              <a:rPr lang="en-US" dirty="0" smtClean="0">
                <a:solidFill>
                  <a:schemeClr val="bg1"/>
                </a:solidFill>
              </a:rPr>
              <a:t>Start of Gate Closing – September 2012</a:t>
            </a:r>
            <a:endParaRPr lang="en-US" dirty="0">
              <a:solidFill>
                <a:schemeClr val="bg1"/>
              </a:solidFill>
            </a:endParaRPr>
          </a:p>
        </p:txBody>
      </p:sp>
      <p:sp>
        <p:nvSpPr>
          <p:cNvPr id="5" name="TextBox 4"/>
          <p:cNvSpPr txBox="1"/>
          <p:nvPr/>
        </p:nvSpPr>
        <p:spPr>
          <a:xfrm>
            <a:off x="1981200" y="4572000"/>
            <a:ext cx="2438400" cy="246221"/>
          </a:xfrm>
          <a:prstGeom prst="rect">
            <a:avLst/>
          </a:prstGeom>
          <a:noFill/>
        </p:spPr>
        <p:txBody>
          <a:bodyPr wrap="square" rtlCol="0">
            <a:spAutoFit/>
          </a:bodyPr>
          <a:lstStyle/>
          <a:p>
            <a:r>
              <a:rPr lang="en-US" sz="1000" b="1" dirty="0" smtClean="0">
                <a:solidFill>
                  <a:schemeClr val="bg1"/>
                </a:solidFill>
              </a:rPr>
              <a:t>Texas Delegation</a:t>
            </a:r>
            <a:endParaRPr lang="en-US" sz="1000" b="1" dirty="0">
              <a:solidFill>
                <a:schemeClr val="bg1"/>
              </a:solidFill>
            </a:endParaRPr>
          </a:p>
        </p:txBody>
      </p:sp>
      <p:cxnSp>
        <p:nvCxnSpPr>
          <p:cNvPr id="7" name="Straight Arrow Connector 6"/>
          <p:cNvCxnSpPr/>
          <p:nvPr/>
        </p:nvCxnSpPr>
        <p:spPr>
          <a:xfrm flipV="1">
            <a:off x="2438400" y="4191000"/>
            <a:ext cx="3810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531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Thema2">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text">
      <a:majorFont>
        <a:latin typeface="Bookman Old Style"/>
        <a:ea typeface=""/>
        <a:cs typeface=""/>
      </a:majorFont>
      <a:minorFont>
        <a:latin typeface="Tahoma"/>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text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TC101790491[[fn=Mylar]]</Template>
  <TotalTime>21900</TotalTime>
  <Words>1090</Words>
  <Application>Microsoft Office PowerPoint</Application>
  <PresentationFormat>On-screen Show (4:3)</PresentationFormat>
  <Paragraphs>177</Paragraphs>
  <Slides>31</Slides>
  <Notes>8</Notes>
  <HiddenSlides>0</HiddenSlides>
  <MMClips>5</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Mylar</vt:lpstr>
      <vt:lpstr>Thema2</vt:lpstr>
      <vt:lpstr>PowerPoint Presentation</vt:lpstr>
      <vt:lpstr>PowerPoint Presentation</vt:lpstr>
      <vt:lpstr>As Bad as Hurricane Ike Was  We Dodged a Bullet</vt:lpstr>
      <vt:lpstr>PowerPoint Presentation</vt:lpstr>
      <vt:lpstr>PowerPoint Presentation</vt:lpstr>
      <vt:lpstr>Dutch Delta Commission</vt:lpstr>
      <vt:lpstr>PowerPoint Presentation</vt:lpstr>
      <vt:lpstr>PowerPoint Presentation</vt:lpstr>
      <vt:lpstr>PowerPoint Presentation</vt:lpstr>
      <vt:lpstr>PowerPoint Presentation</vt:lpstr>
      <vt:lpstr>PowerPoint Presentation</vt:lpstr>
      <vt:lpstr>The Netherlands Storm Surge Barrier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option:  Two rows of several bellows-dams </vt:lpstr>
      <vt:lpstr>Dutch Deltaworks and the Ike Dike </vt:lpstr>
      <vt:lpstr>Ike Dike Characteristics</vt:lpstr>
      <vt:lpstr>The Ike Dike - Economics</vt:lpstr>
      <vt:lpstr>The Ike Dike - Environment</vt:lpstr>
      <vt:lpstr> The Ike Dike - People</vt:lpstr>
      <vt:lpstr>A Coastal Spine Suppresses Surge  and is</vt:lpstr>
      <vt:lpstr>Ike Dike Research Approach/Sequence </vt:lpstr>
      <vt:lpstr>Research Team</vt:lpstr>
      <vt:lpstr>Ike Dike Ongoing Activities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dc:creator>
  <cp:lastModifiedBy>Cherie Coffman</cp:lastModifiedBy>
  <cp:revision>930</cp:revision>
  <cp:lastPrinted>2012-04-02T14:18:14Z</cp:lastPrinted>
  <dcterms:created xsi:type="dcterms:W3CDTF">2008-12-03T22:14:29Z</dcterms:created>
  <dcterms:modified xsi:type="dcterms:W3CDTF">2014-08-11T20:17:47Z</dcterms:modified>
</cp:coreProperties>
</file>